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sldIdLst>
    <p:sldId id="256" r:id="rId2"/>
    <p:sldId id="257" r:id="rId3"/>
    <p:sldId id="277" r:id="rId4"/>
    <p:sldId id="278" r:id="rId5"/>
    <p:sldId id="279" r:id="rId6"/>
    <p:sldId id="258" r:id="rId7"/>
    <p:sldId id="259" r:id="rId8"/>
    <p:sldId id="267" r:id="rId9"/>
    <p:sldId id="260" r:id="rId10"/>
    <p:sldId id="261" r:id="rId11"/>
    <p:sldId id="280" r:id="rId12"/>
    <p:sldId id="263" r:id="rId13"/>
    <p:sldId id="273" r:id="rId14"/>
    <p:sldId id="262" r:id="rId15"/>
    <p:sldId id="281" r:id="rId16"/>
    <p:sldId id="283" r:id="rId17"/>
    <p:sldId id="282" r:id="rId18"/>
    <p:sldId id="271" r:id="rId19"/>
    <p:sldId id="284" r:id="rId20"/>
    <p:sldId id="286" r:id="rId21"/>
    <p:sldId id="285" r:id="rId22"/>
    <p:sldId id="272" r:id="rId23"/>
    <p:sldId id="264" r:id="rId24"/>
    <p:sldId id="265" r:id="rId25"/>
    <p:sldId id="274" r:id="rId26"/>
    <p:sldId id="275" r:id="rId27"/>
    <p:sldId id="276" r:id="rId28"/>
    <p:sldId id="270" r:id="rId29"/>
    <p:sldId id="266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kg">
            <a:extLst>
              <a:ext uri="{FF2B5EF4-FFF2-40B4-BE49-F238E27FC236}">
                <a16:creationId xmlns:a16="http://schemas.microsoft.com/office/drawing/2014/main" id="{61273A5C-4F4D-3845-0A52-FB4E6806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45DB2D94-F635-0819-9D0C-70B7733E6E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3354388"/>
            <a:ext cx="8458200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44" y="0"/>
              </a:cxn>
            </a:cxnLst>
            <a:rect l="0" t="0" r="r" b="b"/>
            <a:pathLst>
              <a:path w="6344" h="1">
                <a:moveTo>
                  <a:pt x="0" y="0"/>
                </a:moveTo>
                <a:lnTo>
                  <a:pt x="6344" y="0"/>
                </a:lnTo>
              </a:path>
            </a:pathLst>
          </a:custGeom>
          <a:noFill/>
          <a:ln w="25400">
            <a:solidFill>
              <a:srgbClr val="EF91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pic>
        <p:nvPicPr>
          <p:cNvPr id="4" name="Picture 6" descr="oldwell_blue_trans">
            <a:extLst>
              <a:ext uri="{FF2B5EF4-FFF2-40B4-BE49-F238E27FC236}">
                <a16:creationId xmlns:a16="http://schemas.microsoft.com/office/drawing/2014/main" id="{FB48B2CB-1130-6CA5-D586-DB69F84F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133600"/>
            <a:ext cx="1020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29FCD8A7-C8FD-C937-A08F-DCA4DF96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505575"/>
            <a:ext cx="5257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b="1" i="1">
                <a:solidFill>
                  <a:schemeClr val="bg2"/>
                </a:solidFill>
                <a:latin typeface="Book Antiqua" charset="0"/>
                <a:ea typeface="+mn-ea"/>
              </a:rPr>
              <a:t>The</a:t>
            </a:r>
            <a:r>
              <a:rPr lang="en-US" sz="1400" b="1">
                <a:solidFill>
                  <a:schemeClr val="bg2"/>
                </a:solidFill>
                <a:latin typeface="Book Antiqua" charset="0"/>
                <a:ea typeface="+mn-ea"/>
              </a:rPr>
              <a:t> UNIVERSITY </a:t>
            </a:r>
            <a:r>
              <a:rPr lang="en-US" sz="1400" b="1" i="1">
                <a:solidFill>
                  <a:schemeClr val="bg2"/>
                </a:solidFill>
                <a:latin typeface="Book Antiqua" charset="0"/>
                <a:ea typeface="+mn-ea"/>
              </a:rPr>
              <a:t>of </a:t>
            </a:r>
            <a:r>
              <a:rPr lang="en-US" sz="1400" b="1">
                <a:solidFill>
                  <a:schemeClr val="bg2"/>
                </a:solidFill>
                <a:latin typeface="Book Antiqua" charset="0"/>
                <a:ea typeface="+mn-ea"/>
              </a:rPr>
              <a:t>NORTH CAROLINA </a:t>
            </a:r>
            <a:r>
              <a:rPr lang="en-US" sz="1400" b="1" i="1">
                <a:solidFill>
                  <a:schemeClr val="bg2"/>
                </a:solidFill>
                <a:latin typeface="Book Antiqua" charset="0"/>
                <a:ea typeface="+mn-ea"/>
              </a:rPr>
              <a:t>at </a:t>
            </a:r>
            <a:r>
              <a:rPr lang="en-US" sz="1400" b="1">
                <a:solidFill>
                  <a:schemeClr val="bg2"/>
                </a:solidFill>
                <a:latin typeface="Book Antiqua" charset="0"/>
                <a:ea typeface="+mn-ea"/>
              </a:rPr>
              <a:t>CHAPEL HILL</a:t>
            </a:r>
            <a:r>
              <a:rPr lang="en-US" sz="1400" b="1" i="1">
                <a:solidFill>
                  <a:schemeClr val="bg2"/>
                </a:solidFill>
                <a:latin typeface="Book Antiqua" charset="0"/>
                <a:ea typeface="+mn-ea"/>
              </a:rPr>
              <a:t> 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DC6C011-09CD-5416-AE26-D89EC247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6464300"/>
            <a:ext cx="4151312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44" y="0"/>
              </a:cxn>
            </a:cxnLst>
            <a:rect l="0" t="0" r="r" b="b"/>
            <a:pathLst>
              <a:path w="6344" h="1">
                <a:moveTo>
                  <a:pt x="0" y="0"/>
                </a:moveTo>
                <a:lnTo>
                  <a:pt x="6344" y="0"/>
                </a:lnTo>
              </a:path>
            </a:pathLst>
          </a:custGeom>
          <a:noFill/>
          <a:ln w="25400">
            <a:solidFill>
              <a:srgbClr val="EF91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3622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92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CAC240-34CD-7416-2558-18ABCD138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F82D1E-4513-3604-1B32-9A8BE4A103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346F4-3623-3A43-AC4B-6F71C405F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22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62000"/>
            <a:ext cx="18478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3911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9B6FCF-EB01-27E2-6628-DF3FCE06C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8D5943-E300-9E3E-4387-7F555E7148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DE812-176B-864B-9CA9-D941C2D6E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64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391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05000"/>
            <a:ext cx="36195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05000"/>
            <a:ext cx="36195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D40192-3284-728A-0EB4-8FE96862E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A342AF-588D-2E50-DDCB-373FFCB27D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F3236-E52D-5845-A908-B645B41CF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67F03-CA30-A994-AD45-2509D6AB0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10B2EC-BEDC-8C75-5856-E9C1572575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38422-137C-7A4D-89B8-6B916BCA1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80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53F7B-202F-9DE3-FA7C-6D5B2F865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0A94CC-2A49-CFFB-D174-2EA65A4E24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BD183-C2F6-4E4E-B9B8-76926B0D7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619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05000"/>
            <a:ext cx="3619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4D31D-BC6F-32A6-58A8-9D6BB8C4B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6F0A8E-BF4E-8D1E-AFE4-B93CEA945E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5117D-C1BF-9C4A-B8F2-7DB2F6CCB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74DD287-0413-4DE0-3424-DACDA46C1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8B965F-5726-2610-6323-6FE535B5CC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B2CD8-322F-FE4B-9F44-D0F0AEE12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34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C54ACF-C2C2-CCDC-77C5-725B546B7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DEBA9C-E143-8669-9A9A-4B32F92A87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48CC3-0925-0544-A819-1566C54B3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3656BDB-F8C5-506C-1C96-332462F57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BB47390-AFB8-5AF4-45D7-51943BDD20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D8D28-F260-2444-A48E-02E766C56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12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75AA67-BBBF-664D-2A6C-E77D5A07A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0E8EFE-746E-98C7-B1F2-B985B151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42543-0436-BF40-97F7-C09D781A4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14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3D8F07-FBCB-C5BF-2415-303885FBB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9D99E-80D6-6896-2959-BE8325BA06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42B89-B3CB-2541-B705-FB68C5914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99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kg">
            <a:extLst>
              <a:ext uri="{FF2B5EF4-FFF2-40B4-BE49-F238E27FC236}">
                <a16:creationId xmlns:a16="http://schemas.microsoft.com/office/drawing/2014/main" id="{A52BAB35-F5C0-47D7-A25D-3D1DD37C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01878A4-AE21-2A0A-0837-435F99630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HEADLINE HERE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0E078F-9A11-328B-E44D-A7B3F109B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39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Subtopics</a:t>
            </a:r>
          </a:p>
          <a:p>
            <a:pPr lvl="1"/>
            <a:r>
              <a:rPr lang="en-US" altLang="en-US"/>
              <a:t>details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0E66BA9-F2AA-E07F-007C-72117A38C8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17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3E69EC3-5ED3-8FA1-A78E-3BCA55A693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fld id="{89C5646C-CD1B-6B4E-BB1B-7EB9D43B51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C9400024-1291-740F-CD6A-23931624672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524000"/>
            <a:ext cx="8458200" cy="74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44" y="0"/>
              </a:cxn>
            </a:cxnLst>
            <a:rect l="0" t="0" r="r" b="b"/>
            <a:pathLst>
              <a:path w="6344" h="1">
                <a:moveTo>
                  <a:pt x="0" y="0"/>
                </a:moveTo>
                <a:lnTo>
                  <a:pt x="6344" y="0"/>
                </a:lnTo>
              </a:path>
            </a:pathLst>
          </a:custGeom>
          <a:noFill/>
          <a:ln w="25400">
            <a:solidFill>
              <a:srgbClr val="EF91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pic>
        <p:nvPicPr>
          <p:cNvPr id="1032" name="Picture 8" descr="oldwell_blue_trans">
            <a:extLst>
              <a:ext uri="{FF2B5EF4-FFF2-40B4-BE49-F238E27FC236}">
                <a16:creationId xmlns:a16="http://schemas.microsoft.com/office/drawing/2014/main" id="{8FE3B540-610B-5A2D-67B2-DDE767FBD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09600"/>
            <a:ext cx="815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9">
            <a:extLst>
              <a:ext uri="{FF2B5EF4-FFF2-40B4-BE49-F238E27FC236}">
                <a16:creationId xmlns:a16="http://schemas.microsoft.com/office/drawing/2014/main" id="{8003EDE1-ACB0-F97E-F01F-00CED1C1A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553200"/>
            <a:ext cx="5257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b="1" i="1">
                <a:solidFill>
                  <a:schemeClr val="bg2"/>
                </a:solidFill>
                <a:latin typeface="Book Antiqua" charset="0"/>
                <a:ea typeface="+mn-ea"/>
              </a:rPr>
              <a:t>The</a:t>
            </a:r>
            <a:r>
              <a:rPr lang="en-US" sz="1400" b="1">
                <a:solidFill>
                  <a:schemeClr val="bg2"/>
                </a:solidFill>
                <a:latin typeface="Book Antiqua" charset="0"/>
                <a:ea typeface="+mn-ea"/>
              </a:rPr>
              <a:t> UNIVERSITY </a:t>
            </a:r>
            <a:r>
              <a:rPr lang="en-US" sz="1400" b="1" i="1">
                <a:solidFill>
                  <a:schemeClr val="bg2"/>
                </a:solidFill>
                <a:latin typeface="Book Antiqua" charset="0"/>
                <a:ea typeface="+mn-ea"/>
              </a:rPr>
              <a:t>of </a:t>
            </a:r>
            <a:r>
              <a:rPr lang="en-US" sz="1400" b="1">
                <a:solidFill>
                  <a:schemeClr val="bg2"/>
                </a:solidFill>
                <a:latin typeface="Book Antiqua" charset="0"/>
                <a:ea typeface="+mn-ea"/>
              </a:rPr>
              <a:t>NORTH CAROLINA </a:t>
            </a:r>
            <a:r>
              <a:rPr lang="en-US" sz="1400" b="1" i="1">
                <a:solidFill>
                  <a:schemeClr val="bg2"/>
                </a:solidFill>
                <a:latin typeface="Book Antiqua" charset="0"/>
                <a:ea typeface="+mn-ea"/>
              </a:rPr>
              <a:t>at </a:t>
            </a:r>
            <a:r>
              <a:rPr lang="en-US" sz="1400" b="1">
                <a:solidFill>
                  <a:schemeClr val="bg2"/>
                </a:solidFill>
                <a:latin typeface="Book Antiqua" charset="0"/>
                <a:ea typeface="+mn-ea"/>
              </a:rPr>
              <a:t>CHAPEL HILL</a:t>
            </a:r>
            <a:r>
              <a:rPr lang="en-US" sz="1400" b="1" i="1">
                <a:solidFill>
                  <a:schemeClr val="bg2"/>
                </a:solidFill>
                <a:latin typeface="Book Antiqua" charset="0"/>
                <a:ea typeface="+mn-ea"/>
              </a:rPr>
              <a:t> </a:t>
            </a:r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3A380EF2-63AD-8F8B-B6D0-8210B5E0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6477000"/>
            <a:ext cx="4151312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44" y="0"/>
              </a:cxn>
            </a:cxnLst>
            <a:rect l="0" t="0" r="r" b="b"/>
            <a:pathLst>
              <a:path w="6344" h="1">
                <a:moveTo>
                  <a:pt x="0" y="0"/>
                </a:moveTo>
                <a:lnTo>
                  <a:pt x="6344" y="0"/>
                </a:lnTo>
              </a:path>
            </a:pathLst>
          </a:custGeom>
          <a:noFill/>
          <a:ln w="25400">
            <a:solidFill>
              <a:srgbClr val="EF91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250BF9DA-2DD6-5D37-61E4-AA33A9C02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0600" y="6553200"/>
            <a:ext cx="16764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b="1" i="1">
                <a:solidFill>
                  <a:schemeClr val="bg2"/>
                </a:solidFill>
                <a:latin typeface="Book Antiqua" charset="0"/>
                <a:ea typeface="+mn-ea"/>
              </a:rPr>
              <a:t>Michael Noland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ahoma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ahoma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ahoma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ahoma" charset="0"/>
          <a:ea typeface="ＭＳ Ｐゴシック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2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♦"/>
        <a:defRPr sz="2400" b="1">
          <a:solidFill>
            <a:schemeClr val="bg2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2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2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2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2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2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graphics.stanford.edu/~fedki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4333746-C3BB-D666-5AA6-A507259D9B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2438400"/>
            <a:ext cx="4876800" cy="857250"/>
          </a:xfrm>
        </p:spPr>
        <p:txBody>
          <a:bodyPr/>
          <a:lstStyle/>
          <a:p>
            <a:r>
              <a:rPr lang="en-US" altLang="en-US"/>
              <a:t> Physically-based</a:t>
            </a:r>
            <a:br>
              <a:rPr lang="en-US" altLang="en-US"/>
            </a:br>
            <a:r>
              <a:rPr lang="en-US" altLang="en-US"/>
              <a:t> Facial Modeling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54B77B4-03B2-A5EA-407E-DF15A01549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COMP 259</a:t>
            </a:r>
          </a:p>
          <a:p>
            <a:r>
              <a:rPr lang="en-US" altLang="en-US"/>
              <a:t>Spring 2006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F6A9300-FEC1-4788-0DFE-24FF93F55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Traditional techniques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01FFE5F-B54B-CBA3-0E83-98D653461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Key-framing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Extremely fast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Extremely hard to model appropriately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Large storage footprint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Basically never used to edit faces, but works as a final format, especially for games</a:t>
            </a:r>
          </a:p>
          <a:p>
            <a:r>
              <a:rPr lang="en-US" altLang="en-US" sz="2800"/>
              <a:t>MPEG-4 approach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Defines 84 feature points with position and zone of influence on a few basis keyframes of a standard 3D mesh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Defines animation independently of the visual rep.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1362B06-4120-B130-0442-EFC63C8E4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MPEG-4 Facial Animation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F83D64F-7151-51F8-81D3-6BDEBBB98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60198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68 facial action parameters (FAPs), defined in terms of face independent FAP units (FAPUs)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Most define a rotation or translation of one or more feature points, with a few selecting entirely new key frames (e.g. an emotion basis)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Same animation can be used on different model, provided the model is properly annotated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4A82B14A-D995-85EC-91F9-8B49D387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152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BA21A74F-6DF6-FBD2-008C-7A481F68D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2578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Some MPEG-4 feature points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9DFC424-A4EA-30A9-F01E-6B8C6F2A8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Muscle vectors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60CEDA0-ACA2-5524-7843-47698FCD9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5715000" cy="4191000"/>
          </a:xfrm>
        </p:spPr>
        <p:txBody>
          <a:bodyPr/>
          <a:lstStyle/>
          <a:p>
            <a:r>
              <a:rPr lang="en-US" altLang="en-US" sz="2400"/>
              <a:t>Muscle vector properties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Attachment point (to bone)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Insertion point (to skin)</a:t>
            </a:r>
          </a:p>
          <a:p>
            <a:r>
              <a:rPr lang="en-US" altLang="en-US" sz="2400"/>
              <a:t>Influences nearby skin vertices, more strongly along the direction vector and close to the muscle.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ED0367E5-7DE5-E92C-3DD5-EA092B28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31908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0B5E7E53-DD13-2F07-2650-58618279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2514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4A4E5DF-8672-5C65-731D-4E1E88521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Muscle vectors (2)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C6B25C6-8A6E-7B35-BA9E-5FB8E47B5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Fast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Compact, easily controlled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Treats the skin like a 2D surface, no concept of curvature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Artifacts when vertices are within two influences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For more information, see Jason Jerald’s slides from 2004 (on course website)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AEADCC1-14E1-7D63-AD88-A90664A1E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Mass-spring models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59E29CF-FC90-14BE-917B-6DC1765FE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Model the skin (and sometimes muscle and bones) as a number of point masses connected by springs, like a cloth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A916B14D-6B62-E570-B267-B42FCB30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48768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10BBE3C-F493-8404-7C0A-2662F10FD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Terzopoulos and Waters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F62FFA1-3799-B6AF-51EF-2D8D4FA98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Terzopoulos90 models the entire face as a three-layer mass-spring system</a:t>
            </a:r>
          </a:p>
          <a:p>
            <a:r>
              <a:rPr lang="en-US" altLang="en-US" sz="2800"/>
              <a:t>Horizontal layers and interconnects: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Epidermis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Fatty tissue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Underlying bone. </a:t>
            </a:r>
          </a:p>
          <a:p>
            <a:r>
              <a:rPr lang="en-US" altLang="en-US" sz="2800"/>
              <a:t>Vertical interconnects: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Top-to-middle springs correspond to the dermis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Middle-to-bottom springs provide the simulation of muscle fibers.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1B2BCDB-33D3-FD65-94A6-16824F7F8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Terzopoulos and Waters (cont)</a:t>
            </a: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78A95299-7953-9D8D-9FD5-DEF873FC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1695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3E458552-1B64-A221-8809-0229007E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1962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D260893D-AB52-92AE-CD76-07C3444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0764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CA85D1A-5FC4-3763-33D4-FF005F5C7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Terzopoulos and Waters (cont)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599DD4A-2959-D98D-6A21-DC01058F8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Simplifies implementation: everything is handled in a single system</a:t>
            </a:r>
          </a:p>
          <a:p>
            <a:r>
              <a:rPr lang="en-US" altLang="en-US" sz="2800"/>
              <a:t>Fast: interactive rates in 1990 (not on a desktop PC)</a:t>
            </a:r>
          </a:p>
          <a:p>
            <a:r>
              <a:rPr lang="en-US" altLang="en-US" sz="2800"/>
              <a:t>Provides some wrinkle effects</a:t>
            </a:r>
          </a:p>
          <a:p>
            <a:r>
              <a:rPr lang="en-US" altLang="en-US" sz="2800"/>
              <a:t>Unrealistic model of muscles and bone</a:t>
            </a:r>
          </a:p>
          <a:p>
            <a:r>
              <a:rPr lang="en-US" altLang="en-US" sz="2800"/>
              <a:t>Cannot control via muscle activations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088048A-682E-E331-A003-1952C3B43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Kähler, </a:t>
            </a:r>
            <a:r>
              <a:rPr lang="en-US" altLang="en-US" i="1"/>
              <a:t>et al.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AB0A633-3DF0-80A4-B09F-5893E251A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Model the muscles as ellipsoids</a:t>
            </a:r>
          </a:p>
          <a:p>
            <a:r>
              <a:rPr lang="en-US" altLang="en-US"/>
              <a:t>Long or curved muscles are broken into piecewise linear segments</a:t>
            </a:r>
          </a:p>
          <a:p>
            <a:r>
              <a:rPr lang="en-US" altLang="en-US"/>
              <a:t>Scale the diameter as length changes to implement bulging in a nearly volume-preserving manner.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64D7C56-7B49-923C-0516-B19B7FBCB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Kähler, </a:t>
            </a:r>
            <a:r>
              <a:rPr lang="en-US" altLang="en-US" i="1"/>
              <a:t>et al.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8BA8AC1B-FF09-C408-2274-66744C69675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9B5E367-CF93-D3EB-2C1F-958074915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ABC8082-C624-A5AC-9030-B71462570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Motivation</a:t>
            </a:r>
          </a:p>
          <a:p>
            <a:r>
              <a:rPr lang="en-US" altLang="en-US" sz="2800"/>
              <a:t>Facial Anatomy</a:t>
            </a:r>
          </a:p>
          <a:p>
            <a:r>
              <a:rPr lang="en-US" altLang="en-US" sz="2800"/>
              <a:t>Historical view</a:t>
            </a:r>
          </a:p>
          <a:p>
            <a:r>
              <a:rPr lang="en-US" altLang="en-US" sz="2800"/>
              <a:t>Techniques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Traditional animation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Muscle-vector techniques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Mass-spring + muscles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Finite-element + muscles</a:t>
            </a:r>
          </a:p>
          <a:p>
            <a:r>
              <a:rPr lang="en-US" altLang="en-US" sz="2800"/>
              <a:t>An aside: speech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C544DC5E-EC11-0A95-8DA7-BA9D98AF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057400"/>
            <a:ext cx="22558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50DACCF-EACE-F593-4291-AB7595949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Kähler, </a:t>
            </a:r>
            <a:r>
              <a:rPr lang="en-US" altLang="en-US" i="1"/>
              <a:t>et al.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2EADFC8E-646B-16EC-59EB-A384725B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58007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6" name="Picture 5">
            <a:extLst>
              <a:ext uri="{FF2B5EF4-FFF2-40B4-BE49-F238E27FC236}">
                <a16:creationId xmlns:a16="http://schemas.microsoft.com/office/drawing/2014/main" id="{B572A433-BE1C-800E-5DF2-20DDAB61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52800"/>
            <a:ext cx="1246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7" name="Picture 6">
            <a:extLst>
              <a:ext uri="{FF2B5EF4-FFF2-40B4-BE49-F238E27FC236}">
                <a16:creationId xmlns:a16="http://schemas.microsoft.com/office/drawing/2014/main" id="{2C05DC36-E122-9DE5-D620-D0CD70F3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600"/>
            <a:ext cx="1246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8" name="Picture 7">
            <a:extLst>
              <a:ext uri="{FF2B5EF4-FFF2-40B4-BE49-F238E27FC236}">
                <a16:creationId xmlns:a16="http://schemas.microsoft.com/office/drawing/2014/main" id="{0A227FC2-960A-0B63-6F04-4172CF34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2176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55D78F4-1FAC-4D13-38F9-40285B89D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Kähler, </a:t>
            </a:r>
            <a:r>
              <a:rPr lang="en-US" altLang="en-US" i="1"/>
              <a:t>et al. - Editor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34C7A48-6263-88BD-6EFE-95D1B31B5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91400" cy="3200400"/>
          </a:xfrm>
        </p:spPr>
        <p:txBody>
          <a:bodyPr/>
          <a:lstStyle/>
          <a:p>
            <a:r>
              <a:rPr lang="en-US" altLang="en-US" sz="2800"/>
              <a:t>Also present an easy-to-use editor to define muscles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Provided a skin model, automatically creates skull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Users sketch sheets of muscles and they are iteratively subdivided into individual muscle chains of ellipsoids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Automatic fitting process to place the ellipsoids underneath the skin.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041CC625-8864-E138-E797-36E7050A7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31242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4D2C26C-7610-FB6C-FCD0-E496B2F95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‘Preservation’ springs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ED92393-2EA6-9E98-F3DE-983D9D09D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prevent interpenetrations, Kähler use preservation springs.</a:t>
            </a:r>
          </a:p>
          <a:p>
            <a:r>
              <a:rPr lang="en-US" altLang="en-US"/>
              <a:t>Each skin-muscle and skin-bone attachment point gets a mirrored phantom preservation          spring acting on it.</a:t>
            </a:r>
          </a:p>
          <a:p>
            <a:r>
              <a:rPr lang="en-US" altLang="en-US"/>
              <a:t>Similar to penalty                    based approaches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8D075206-E7D8-E74F-DE80-97A62DC7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F7D9BC-A603-C873-7F26-6829E5EB3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Finite-element models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2E4518-761C-C5DC-8806-D62095642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620000" cy="4191000"/>
          </a:xfrm>
        </p:spPr>
        <p:txBody>
          <a:bodyPr/>
          <a:lstStyle/>
          <a:p>
            <a:r>
              <a:rPr lang="en-US" altLang="en-US"/>
              <a:t>Break the system down into a regular discretized representation (e.g. tetrahedrons)</a:t>
            </a:r>
          </a:p>
          <a:p>
            <a:r>
              <a:rPr lang="en-US" altLang="en-US"/>
              <a:t>Comparison to mass-spring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More accurate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More stable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Far more expensive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0FAF637-8FB8-35F2-EF07-A88773D64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Finite-element skin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4CE3BCE-C120-0E9C-5AB6-61F880685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4495800"/>
            <a:ext cx="4495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Beautiful results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8 minutes per frame*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Creepy video demo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5E882EC4-18D0-D2F5-CE27-F795154F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4476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DE4D59F5-A409-3938-B6D1-A9B46FAE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1907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176215D-D7D7-C59B-62BD-AE632187E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aside: Speech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436D5DB-663F-916C-A37F-180AD9B51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Phones and phonemes: Unit of sound versus unit of perception</a:t>
            </a:r>
          </a:p>
          <a:p>
            <a:r>
              <a:rPr lang="en-US" altLang="en-US"/>
              <a:t>English is considered to have 44 phonemes: 20 vowels and 24 consonants, less per dialect</a:t>
            </a:r>
          </a:p>
          <a:p>
            <a:r>
              <a:rPr lang="en-US" altLang="en-US"/>
              <a:t>Distinguishing factors: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Place of articulation (teeth, lips, etc…)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Manner of articulation (flow rate, sort of)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C49ED5F-B29F-F269-A69D-0461E5F0F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aside: What is speech?</a:t>
            </a:r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33D481BF-6823-A556-997F-06B8130D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9138"/>
            <a:ext cx="631666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>
            <a:extLst>
              <a:ext uri="{FF2B5EF4-FFF2-40B4-BE49-F238E27FC236}">
                <a16:creationId xmlns:a16="http://schemas.microsoft.com/office/drawing/2014/main" id="{DA9A9ADC-0079-EEAF-99A1-090F6EE8F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bg2"/>
                </a:solidFill>
              </a:rPr>
              <a:t>From top to bottom: Amplitude, spectrogram, timeline, and pitch contour, for the word “Welcome” (W EH L - K AH M)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1ECC1D6-F052-3058-CE22-9405F8D14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Parts of speech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A640F7-7950-D436-3862-07FB32C76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4572000" cy="4191000"/>
          </a:xfrm>
        </p:spPr>
        <p:txBody>
          <a:bodyPr/>
          <a:lstStyle/>
          <a:p>
            <a:r>
              <a:rPr lang="en-US" altLang="en-US" sz="2800"/>
              <a:t>Not all changes are visible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Try saying ‘b’, ‘p’, ‘t’</a:t>
            </a:r>
          </a:p>
          <a:p>
            <a:r>
              <a:rPr lang="en-US" altLang="en-US" sz="2800"/>
              <a:t>Concept of Visemes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Speech readers say 18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Disney says 12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Some games use 6</a:t>
            </a:r>
          </a:p>
          <a:p>
            <a:r>
              <a:rPr lang="en-US" altLang="en-US" sz="2800"/>
              <a:t>Coarticulation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Or, why we don’t have good speech interfaces yet</a:t>
            </a:r>
          </a:p>
        </p:txBody>
      </p:sp>
      <p:pic>
        <p:nvPicPr>
          <p:cNvPr id="40964" name="Picture 4" descr="vowel_place">
            <a:extLst>
              <a:ext uri="{FF2B5EF4-FFF2-40B4-BE49-F238E27FC236}">
                <a16:creationId xmlns:a16="http://schemas.microsoft.com/office/drawing/2014/main" id="{61BB9D7B-14A8-BDAF-A550-B2158CF8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4003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consonant_place_and_manner">
            <a:extLst>
              <a:ext uri="{FF2B5EF4-FFF2-40B4-BE49-F238E27FC236}">
                <a16:creationId xmlns:a16="http://schemas.microsoft.com/office/drawing/2014/main" id="{6C0F3E17-B6C0-5CE1-3E72-5F3618608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2004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id="{B84ECD1E-E543-DFB9-DA42-571BCEDF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850" y="388620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Vowels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A0F12217-B428-A332-FDF0-80B309882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198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Consonants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3332C64-63F6-AC18-7C78-CE00445FA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Paper References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981E6D0-7972-AF40-6D5A-72CA84A3F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E. Sifakis, I. Neverov, R. Fedkiw, </a:t>
            </a:r>
            <a:r>
              <a:rPr lang="en-US" altLang="en-US" sz="2000" u="sng"/>
              <a:t>Automatic Determination of Facial Muscle Activations from Sparse Motion Capture Marker Data</a:t>
            </a:r>
            <a:r>
              <a:rPr lang="en-US" altLang="en-US" sz="2000"/>
              <a:t>, 2005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D. Terzopoulos, Waters, K., </a:t>
            </a:r>
            <a:r>
              <a:rPr lang="en-US" altLang="en-US" sz="2000" u="sng"/>
              <a:t>Physically-Based Facial Modeling, Analysis, and Animation</a:t>
            </a:r>
            <a:r>
              <a:rPr lang="en-US" altLang="en-US" sz="2000"/>
              <a:t>, The Journal of Visualization and Computer Animation, 1990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K. Waters, </a:t>
            </a:r>
            <a:r>
              <a:rPr lang="en-US" altLang="en-US" sz="2000" u="sng"/>
              <a:t>A muscle model for animating three-dimensional facial expressions</a:t>
            </a:r>
            <a:r>
              <a:rPr lang="en-US" altLang="en-US" sz="2000"/>
              <a:t>, SIGGRAPH’87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K. Kahler, J. Haber, H.-P. Seidel, </a:t>
            </a:r>
            <a:r>
              <a:rPr lang="en-US" altLang="en-US" sz="2000" u="sng"/>
              <a:t>Geometry-based muscle modeling for facial animation</a:t>
            </a:r>
            <a:r>
              <a:rPr lang="en-US" altLang="en-US" sz="2000"/>
              <a:t>, Proceedings Graphics Interface 2001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MPEG-4 standard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[Cohen93] M. M. Cohen, D.W. Massaro.  Modeling coarticulation in synthetic visual speech, </a:t>
            </a:r>
            <a:r>
              <a:rPr lang="en-US" altLang="en-US" sz="2000" i="1"/>
              <a:t>Computer Animation '93. Springer-Verlag, 1993</a:t>
            </a:r>
            <a:r>
              <a:rPr lang="en-US" altLang="en-US" sz="200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74D3335-9942-CE3E-66DB-EE5BEFFB9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Video References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AF77C8B-DD11-8894-BB47-7E12E5971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http://graphics.stanford.edu/~fedkiw/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144B3E1-361C-D53E-604C-E0FD4D077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Motivation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AFA0985-D182-F55A-1E6D-4E52019CA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91400" cy="2362200"/>
          </a:xfrm>
        </p:spPr>
        <p:txBody>
          <a:bodyPr/>
          <a:lstStyle/>
          <a:p>
            <a:r>
              <a:rPr lang="en-US" altLang="en-US"/>
              <a:t>Why a talking head?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Enhanced communication for people with disabilities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Training scenario software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Entertainment: Games and Movies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C0E5AA47-1D1C-2D5B-863C-FAE88993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67200"/>
            <a:ext cx="7391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chemeClr val="bg2"/>
                </a:solidFill>
                <a:latin typeface="Tahoma" panose="020B0604030504040204" pitchFamily="34" charset="0"/>
              </a:rPr>
              <a:t>Why physically based?</a:t>
            </a:r>
          </a:p>
          <a:p>
            <a:pPr lvl="1" algn="l">
              <a:spcBef>
                <a:spcPct val="20000"/>
              </a:spcBef>
              <a:buFont typeface="Times" pitchFamily="2" charset="0"/>
              <a:buChar char="♦"/>
            </a:pPr>
            <a:r>
              <a:rPr lang="en-US" altLang="en-US" b="1">
                <a:solidFill>
                  <a:schemeClr val="bg2"/>
                </a:solidFill>
                <a:latin typeface="Tahoma" panose="020B0604030504040204" pitchFamily="34" charset="0"/>
              </a:rPr>
              <a:t>Unburdens animators</a:t>
            </a:r>
          </a:p>
          <a:p>
            <a:pPr lvl="1" algn="l">
              <a:spcBef>
                <a:spcPct val="20000"/>
              </a:spcBef>
              <a:buFont typeface="Times" pitchFamily="2" charset="0"/>
              <a:buChar char="♦"/>
            </a:pPr>
            <a:r>
              <a:rPr lang="en-US" altLang="en-US" b="1">
                <a:solidFill>
                  <a:schemeClr val="bg2"/>
                </a:solidFill>
                <a:latin typeface="Tahoma" panose="020B0604030504040204" pitchFamily="34" charset="0"/>
              </a:rPr>
              <a:t>Provides more realistic looking simulations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A15F4B9-AC0C-98FF-AD77-9D4303F5D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Anatomy of the face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EF06F51-0E96-1459-9F18-D5360E994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There are 268 voluntary muscles that contribute to your expression!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AE6DC92D-8F4D-204E-3E55-3B4C8821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1816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6">
            <a:extLst>
              <a:ext uri="{FF2B5EF4-FFF2-40B4-BE49-F238E27FC236}">
                <a16:creationId xmlns:a16="http://schemas.microsoft.com/office/drawing/2014/main" id="{73737DBC-26CF-D0F6-28A2-0E480C496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352800"/>
            <a:ext cx="358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solidFill>
                  <a:schemeClr val="bg2"/>
                </a:solidFill>
                <a:latin typeface="Tahoma" panose="020B0604030504040204" pitchFamily="34" charset="0"/>
              </a:rPr>
              <a:t>Three main types: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solidFill>
                  <a:schemeClr val="bg2"/>
                </a:solidFill>
                <a:latin typeface="Tahoma" panose="020B0604030504040204" pitchFamily="34" charset="0"/>
              </a:rPr>
              <a:t>Linear muscles (share a common anchor)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solidFill>
                  <a:schemeClr val="bg2"/>
                </a:solidFill>
                <a:latin typeface="Tahoma" panose="020B0604030504040204" pitchFamily="34" charset="0"/>
              </a:rPr>
              <a:t>Sheet muscles (run parallel, activated together)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solidFill>
                  <a:schemeClr val="bg2"/>
                </a:solidFill>
                <a:latin typeface="Tahoma" panose="020B0604030504040204" pitchFamily="34" charset="0"/>
              </a:rPr>
              <a:t>Sphincter muscles (contract to a center point)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B9576B-2424-42E2-8663-BB6B2BD79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Muscles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61B44D1-43AD-C432-C0C9-152221C1D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Bundles of thousands of individual fibers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Thankfully, can be modeled as these bundles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When activated, all of the fibers contract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Contraction only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Most parts of the body use opposing pairs of muscles, but the face relies on the skin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Bulging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Occurs due to volume preservation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Thicker on contraction, thinner on elongation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Important for realistic faces (e.g. pouting lips)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229DE2F8-5994-A046-7188-4BF2226EB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Skin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89320351-4811-D700-AF83-4806D83B6F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4495800" cy="4191000"/>
          </a:xfrm>
        </p:spPr>
        <p:txBody>
          <a:bodyPr/>
          <a:lstStyle/>
          <a:p>
            <a:r>
              <a:rPr lang="en-US" altLang="en-US" sz="2800"/>
              <a:t>Epidermis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Thin, stiff layer of dead skin</a:t>
            </a:r>
          </a:p>
          <a:p>
            <a:r>
              <a:rPr lang="en-US" altLang="en-US" sz="2800"/>
              <a:t>Dermis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Primary mechanical layer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Collagen and Elastin fibers</a:t>
            </a:r>
          </a:p>
          <a:p>
            <a:r>
              <a:rPr lang="en-US" altLang="en-US" sz="2800"/>
              <a:t>Subcutaneous or Fatty tissue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Allows skin to slide over muscle bundles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Varies in thickness</a:t>
            </a:r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EF76A6E5-D99B-0194-EF5F-9ABC8598FF7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8150" y="1905000"/>
            <a:ext cx="2108200" cy="4191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BFEAFAF-1E62-F3C4-477D-EED581B75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viscoelastic skin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4C246BC-E0E0-1B9B-EC51-B8E89A132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010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Collagen fibers - low strain for low extensions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Near maximum expansion, strain rises quickly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When allowed to, elastin fibers return system to rest state quickly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09BA8212-32EA-1FC6-A350-942CBAC5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3148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BCD0882E-F0F0-7FF5-2735-A7D867472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862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olidFill>
                  <a:schemeClr val="bg2"/>
                </a:solidFill>
                <a:latin typeface="Tahoma" panose="020B0604030504040204" pitchFamily="34" charset="0"/>
              </a:rPr>
              <a:t>Biphasic model: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solidFill>
                  <a:schemeClr val="bg2"/>
                </a:solidFill>
                <a:latin typeface="Tahoma" panose="020B0604030504040204" pitchFamily="34" charset="0"/>
              </a:rPr>
              <a:t>Two piecewise linear modes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solidFill>
                  <a:schemeClr val="bg2"/>
                </a:solidFill>
                <a:latin typeface="Tahoma" panose="020B0604030504040204" pitchFamily="34" charset="0"/>
              </a:rPr>
              <a:t>Threshold extension to pick spring constant</a:t>
            </a:r>
          </a:p>
        </p:txBody>
      </p:sp>
      <p:sp>
        <p:nvSpPr>
          <p:cNvPr id="20486" name="TextBox 6">
            <a:extLst>
              <a:ext uri="{FF2B5EF4-FFF2-40B4-BE49-F238E27FC236}">
                <a16:creationId xmlns:a16="http://schemas.microsoft.com/office/drawing/2014/main" id="{E0FD21B9-CA2D-2854-4F6D-C9327CB8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943600"/>
            <a:ext cx="749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strain</a:t>
            </a:r>
          </a:p>
        </p:txBody>
      </p:sp>
      <p:sp>
        <p:nvSpPr>
          <p:cNvPr id="20487" name="TextBox 7">
            <a:extLst>
              <a:ext uri="{FF2B5EF4-FFF2-40B4-BE49-F238E27FC236}">
                <a16:creationId xmlns:a16="http://schemas.microsoft.com/office/drawing/2014/main" id="{F7574BF1-9FC8-4F89-3012-35D7B8629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0"/>
            <a:ext cx="800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stress</a:t>
            </a:r>
          </a:p>
        </p:txBody>
      </p:sp>
      <p:sp>
        <p:nvSpPr>
          <p:cNvPr id="20488" name="TextBox 8">
            <a:extLst>
              <a:ext uri="{FF2B5EF4-FFF2-40B4-BE49-F238E27FC236}">
                <a16:creationId xmlns:a16="http://schemas.microsoft.com/office/drawing/2014/main" id="{1A61B56C-268B-14C7-79E2-56142FC56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62200"/>
            <a:ext cx="990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stress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E426984-1057-8C70-F779-9CEF5DCD2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skull</a:t>
            </a: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F736E3BE-1CBA-DCC9-FF23-6C42813C66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191000" cy="4191000"/>
          </a:xfrm>
        </p:spPr>
        <p:txBody>
          <a:bodyPr/>
          <a:lstStyle/>
          <a:p>
            <a:r>
              <a:rPr lang="en-US" altLang="en-US" sz="2800"/>
              <a:t>Unlike most of the body, the face only has a single joint</a:t>
            </a:r>
          </a:p>
          <a:p>
            <a:r>
              <a:rPr lang="en-US" altLang="en-US" sz="2800"/>
              <a:t>All other expression is due to computer-unfriendly soft tissues</a:t>
            </a:r>
          </a:p>
          <a:p>
            <a:r>
              <a:rPr lang="en-US" altLang="en-US" sz="2800"/>
              <a:t>Can be treated as a rigid body</a:t>
            </a:r>
          </a:p>
        </p:txBody>
      </p:sp>
      <p:pic>
        <p:nvPicPr>
          <p:cNvPr id="21508" name="Picture 7">
            <a:extLst>
              <a:ext uri="{FF2B5EF4-FFF2-40B4-BE49-F238E27FC236}">
                <a16:creationId xmlns:a16="http://schemas.microsoft.com/office/drawing/2014/main" id="{D66B71FF-73AA-2D88-0F6D-6FDB04C362F5}"/>
              </a:ext>
            </a:extLst>
          </p:cNvPr>
          <p:cNvPicPr>
            <a:picLocks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514600"/>
            <a:ext cx="4451350" cy="358298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E0C52C7-79E3-4D91-4580-CD1EC7A56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8153400" cy="838200"/>
          </a:xfrm>
        </p:spPr>
        <p:txBody>
          <a:bodyPr/>
          <a:lstStyle/>
          <a:p>
            <a:r>
              <a:rPr lang="en-US" altLang="en-US" sz="3200"/>
              <a:t>Facial Action Coding System (FACS)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739DB9-C729-394F-446F-51918F2A6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Proposed by Ekman and Friesan in 1978.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Describes facial movement in terms of the muscles involved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Purposely ignores invisible and non-movement changes (such as blushing)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Defines 46 action units pertaining to expression-related muscles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Additional 20 action units for gross head movement and eye gaze.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c-template">
  <a:themeElements>
    <a:clrScheme name="unc-template 10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F8A09"/>
      </a:accent1>
      <a:accent2>
        <a:srgbClr val="8DD600"/>
      </a:accent2>
      <a:accent3>
        <a:srgbClr val="FFFFFF"/>
      </a:accent3>
      <a:accent4>
        <a:srgbClr val="000000"/>
      </a:accent4>
      <a:accent5>
        <a:srgbClr val="F6C4AA"/>
      </a:accent5>
      <a:accent6>
        <a:srgbClr val="7FC200"/>
      </a:accent6>
      <a:hlink>
        <a:srgbClr val="93097C"/>
      </a:hlink>
      <a:folHlink>
        <a:srgbClr val="7B7FB1"/>
      </a:folHlink>
    </a:clrScheme>
    <a:fontScheme name="unc-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c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c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c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c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c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c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c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c-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8A09"/>
        </a:accent1>
        <a:accent2>
          <a:srgbClr val="8DD600"/>
        </a:accent2>
        <a:accent3>
          <a:srgbClr val="AAAAAA"/>
        </a:accent3>
        <a:accent4>
          <a:srgbClr val="DADADA"/>
        </a:accent4>
        <a:accent5>
          <a:srgbClr val="F6C4AA"/>
        </a:accent5>
        <a:accent6>
          <a:srgbClr val="7FC200"/>
        </a:accent6>
        <a:hlink>
          <a:srgbClr val="93097C"/>
        </a:hlink>
        <a:folHlink>
          <a:srgbClr val="7B7F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c-template 9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c-template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EF8A09"/>
        </a:accent1>
        <a:accent2>
          <a:srgbClr val="8DD600"/>
        </a:accent2>
        <a:accent3>
          <a:srgbClr val="FFFFFF"/>
        </a:accent3>
        <a:accent4>
          <a:srgbClr val="000000"/>
        </a:accent4>
        <a:accent5>
          <a:srgbClr val="F6C4AA"/>
        </a:accent5>
        <a:accent6>
          <a:srgbClr val="7FC200"/>
        </a:accent6>
        <a:hlink>
          <a:srgbClr val="93097C"/>
        </a:hlink>
        <a:folHlink>
          <a:srgbClr val="7B7F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Designs\unc-template.pot</Template>
  <TotalTime>3636</TotalTime>
  <Words>1109</Words>
  <Application>Microsoft Macintosh PowerPoint</Application>
  <PresentationFormat>On-screen Show (4:3)</PresentationFormat>
  <Paragraphs>164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ＭＳ Ｐゴシック</vt:lpstr>
      <vt:lpstr>Tahoma</vt:lpstr>
      <vt:lpstr>Times</vt:lpstr>
      <vt:lpstr>Calibri</vt:lpstr>
      <vt:lpstr>Book Antiqua</vt:lpstr>
      <vt:lpstr>unc-template</vt:lpstr>
      <vt:lpstr> Physically-based  Facial Modeling</vt:lpstr>
      <vt:lpstr>Overview</vt:lpstr>
      <vt:lpstr>Motivation</vt:lpstr>
      <vt:lpstr>Anatomy of the face</vt:lpstr>
      <vt:lpstr>Muscles</vt:lpstr>
      <vt:lpstr>Skin</vt:lpstr>
      <vt:lpstr>Modeling viscoelastic skin</vt:lpstr>
      <vt:lpstr>The skull</vt:lpstr>
      <vt:lpstr>Facial Action Coding System (FACS)</vt:lpstr>
      <vt:lpstr>Traditional techniques</vt:lpstr>
      <vt:lpstr>MPEG-4 Facial Animation</vt:lpstr>
      <vt:lpstr>Muscle vectors</vt:lpstr>
      <vt:lpstr>Muscle vectors (2)</vt:lpstr>
      <vt:lpstr>Mass-spring models</vt:lpstr>
      <vt:lpstr>Terzopoulos and Waters</vt:lpstr>
      <vt:lpstr>Terzopoulos and Waters (cont)</vt:lpstr>
      <vt:lpstr>Terzopoulos and Waters (cont)</vt:lpstr>
      <vt:lpstr>Kähler, et al.</vt:lpstr>
      <vt:lpstr>Kähler, et al.</vt:lpstr>
      <vt:lpstr>Kähler, et al.</vt:lpstr>
      <vt:lpstr>Kähler, et al. - Editor</vt:lpstr>
      <vt:lpstr>‘Preservation’ springs</vt:lpstr>
      <vt:lpstr>Finite-element models</vt:lpstr>
      <vt:lpstr>Finite-element skin</vt:lpstr>
      <vt:lpstr>An aside: Speech</vt:lpstr>
      <vt:lpstr>An aside: What is speech?</vt:lpstr>
      <vt:lpstr>Parts of speech</vt:lpstr>
      <vt:lpstr>Paper References</vt:lpstr>
      <vt:lpstr>Video References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Facial Modeling</dc:title>
  <dc:creator> Michael Noland</dc:creator>
  <cp:lastModifiedBy>Jernej Barbic</cp:lastModifiedBy>
  <cp:revision>52</cp:revision>
  <dcterms:created xsi:type="dcterms:W3CDTF">2004-12-05T23:31:03Z</dcterms:created>
  <dcterms:modified xsi:type="dcterms:W3CDTF">2023-02-27T21:51:17Z</dcterms:modified>
</cp:coreProperties>
</file>