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327" r:id="rId3"/>
    <p:sldId id="367" r:id="rId4"/>
    <p:sldId id="379" r:id="rId5"/>
    <p:sldId id="339" r:id="rId6"/>
    <p:sldId id="328" r:id="rId7"/>
    <p:sldId id="329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49" r:id="rId17"/>
    <p:sldId id="350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59" r:id="rId26"/>
    <p:sldId id="360" r:id="rId27"/>
    <p:sldId id="361" r:id="rId28"/>
    <p:sldId id="358" r:id="rId29"/>
    <p:sldId id="348" r:id="rId30"/>
    <p:sldId id="340" r:id="rId31"/>
    <p:sldId id="341" r:id="rId32"/>
    <p:sldId id="342" r:id="rId33"/>
    <p:sldId id="366" r:id="rId34"/>
    <p:sldId id="368" r:id="rId35"/>
    <p:sldId id="369" r:id="rId36"/>
    <p:sldId id="380" r:id="rId37"/>
    <p:sldId id="345" r:id="rId38"/>
    <p:sldId id="347" r:id="rId39"/>
    <p:sldId id="346" r:id="rId40"/>
    <p:sldId id="343" r:id="rId41"/>
    <p:sldId id="344" r:id="rId42"/>
    <p:sldId id="362" r:id="rId43"/>
    <p:sldId id="363" r:id="rId44"/>
    <p:sldId id="370" r:id="rId45"/>
    <p:sldId id="371" r:id="rId46"/>
    <p:sldId id="364" r:id="rId47"/>
    <p:sldId id="373" r:id="rId48"/>
    <p:sldId id="372" r:id="rId49"/>
    <p:sldId id="365" r:id="rId50"/>
    <p:sldId id="374" r:id="rId51"/>
    <p:sldId id="375" r:id="rId52"/>
    <p:sldId id="376" r:id="rId53"/>
    <p:sldId id="377" r:id="rId5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77410" autoAdjust="0"/>
  </p:normalViewPr>
  <p:slideViewPr>
    <p:cSldViewPr snapToGrid="0">
      <p:cViewPr varScale="1">
        <p:scale>
          <a:sx n="92" d="100"/>
          <a:sy n="92" d="100"/>
        </p:scale>
        <p:origin x="1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9FB3F-E659-44B1-B1BE-D3659F596035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CD4C2-16BB-4210-B9A9-72BE8B9E38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493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Liquids: water, pigment</a:t>
            </a:r>
          </a:p>
          <a:p>
            <a:r>
              <a:rPr lang="en-US" altLang="zh-CN" dirty="0"/>
              <a:t>Gases: wind, smoke</a:t>
            </a:r>
          </a:p>
          <a:p>
            <a:r>
              <a:rPr lang="en-US" altLang="zh-CN" dirty="0"/>
              <a:t>Granular: sand, snow</a:t>
            </a:r>
          </a:p>
          <a:p>
            <a:r>
              <a:rPr lang="en-US" altLang="zh-CN" dirty="0"/>
              <a:t>Others: fire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820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13CF5-DE2E-8D40-5B03-D483EFD10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9EC68D8-B2D2-FA7B-C9C9-819AE20F20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49E057F-3A42-1E00-80FF-10F40F5DFC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73B58D-9556-4BD6-DD63-1BD860825B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858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239B6-E6EE-323C-C58E-9560BBFA0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B2E85E1-9E33-77D6-AF98-390531760C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E4EE321-D5AD-8C60-A75C-32B0A6756A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6661DFC-D2F8-4DC6-2C7A-93AC7ECAD3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623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BCFF1-9AD1-43F0-CA98-EFB821198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A46CB62-DBC6-0106-7A61-BE306C5F51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3FFFE50-CEBE-D2AC-3D1E-77DDF2573E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0D09CA-2076-CD7C-309E-01638EB749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740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15231-55BF-877B-F61D-5EF90F422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E2F2887-1DB8-5763-90FF-FF0F75E90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66584B5-E100-806C-56A5-12911EAEB0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904A78-95F7-D280-2409-223FBE893E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936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83ECD-E546-8B17-C654-215190339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65BE1C2-8B5C-DDCA-87A7-C098FD2661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8DB2322-F07C-83E5-9F2C-A8A7C33A0A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BF136C8-03E6-7B01-2224-5B8F8731B9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507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4DA1A-85E2-3322-7083-5A44463A1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B738BA-A79C-469B-BDC2-27C86B7817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6D7B5DC-AFF0-B1E1-25E1-526085FDB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CDDFA2-519E-EDEC-BCD1-85062B341F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640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A49E8-46B0-7AD1-9094-640983B43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D9B3CC3-0B5A-502E-E706-10FE38CA8E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F567FF9-1457-38B6-36CA-E48EF5490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C34022-18AA-D409-237D-0E66520105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079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CFE77-D24C-8F00-C02B-961939E29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4AE5458-1147-5B36-3C19-6BA8D0F7E1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6FD7C53-8985-1B27-7828-29F39C308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C39B098-375F-1567-8838-DEBC9CCB39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848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8BE6B-A166-F85C-0C0A-E677FC52A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DBA4D6B-E946-A7FF-9F8C-BC3192D268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115B07D-14B9-14BF-66AC-AADE508FD2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4A1422-924D-DECF-AC7A-EAFEECD7DC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2321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7F95B-3E1C-9CC8-45BC-698A15778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CE53152-FEC3-4E43-7840-6344922A4A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C7F1F63-743D-D36F-554E-40EA7469CE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F95E05-F1A5-0964-335A-3E08EB5D1E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85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18856-FD7B-4DB4-81A6-4BB7C84A8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05CF813-4A26-D6E5-7E3E-BC6F33C066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AA73E7A-79E6-20A8-DEA4-5D9C572473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FDFBCAB-F4BA-3B8D-BECA-9D0429D7E0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985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A941A-C215-B978-BFA7-771B79B5B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D21B1CC-34FC-6AF7-9341-1FBF5F40B9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4563A1E-9C8C-9CF4-9492-6C23C95F7F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ACB0CBF-0B62-4404-37DF-C16F5FB3B9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433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53C99-335D-E4B7-28B8-C2BAFBCC2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36A4020-59C0-2011-8BAF-0E413419D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C45707-776D-AA64-85F4-0F4B51A59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E44EC2-D5E1-459A-40E8-E37AFEC27E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398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C05C3-E6A6-D506-4BB6-859EA8231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26B7E93-D279-86EF-90FC-9BE88BF5C6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F34DD2D-2D95-2730-D74B-220B543E0F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A11658-988E-CDBE-674E-60A2F0F770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4889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6134C-AA8B-B578-DAB2-B1BD5FB85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6C848CE-4647-891C-5B03-F77F16223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DA82F0F-4C54-7B08-6CB1-D87274A41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9F3BBE-E62F-870F-7B98-1B61067C81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8275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85988-B7B8-EC65-89DC-D302DA280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018BB39-770B-EFEE-C659-C096FB6A70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984C11A-C70D-9A4C-2A17-3A0FDA6713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A0440A-268A-35ED-0707-E19D1BB8F8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4999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2E29C-CE15-87FC-5341-8286D057C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2EC1048-C61B-3B4E-C8AE-7B46AA9EF3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F1C811-3B09-2EDF-01A2-97A6CFB13A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1B9E12-F8D6-8C34-F7A6-8E307D3BE3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70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B19B5-1D58-06F8-5143-7F81D2708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4E40F32-149A-DA8F-76BA-D4A6D13E19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58B4C89-62DD-7614-D8BD-718C5FC347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E194B9-5C1B-4D09-F517-B26383F351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9519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8F75A-A634-C507-601C-BB66717EE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DC902BE-B1C8-BB31-D7E1-7D59341A48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E590E6B-053F-F501-FA7B-6E1DD35A9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6F86EE-9554-CE07-2BEB-90728D3AD6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6550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D9F12-8D6A-6728-275C-DC71A6B57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11C7C69-49EC-4EE5-81D4-2A8AA01FA9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B8B7110-9DE6-F019-412E-0FC20A10D5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6CDD6-4FF4-F049-5465-2F201D770C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0662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D1159-80E5-390D-4FD0-348B9718D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8C8B9F8-FB00-C2B1-F634-33806CB494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4ECE67D-8DF3-DBC4-771E-5DBA406932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973C35C-1541-F560-F797-7A5B50C27D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391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70720-E3D3-08CA-D189-9030CF237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EFC5264-98D2-1C73-C30D-22FA6F1816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7912FC4-FB61-93AD-9884-2D11410DFB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0B292BA-4528-6574-CCEE-628D0F677D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5694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669B4-F3DF-BD73-4A40-556A882C0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0C1BF73-4C84-CA43-4260-59EDACB349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0F35953-8CC6-94BD-02AE-CACE284652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205F8F-4ECC-5163-B43C-010CF755C4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055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11EE5-2412-0749-86D1-121C3DB24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5F04FDF-E422-69F7-3734-475F658E3B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9740239-39DA-FF4A-313B-97B8E9ED83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Differences:</a:t>
            </a:r>
          </a:p>
          <a:p>
            <a:pPr marL="171450" indent="-171450">
              <a:buFontTx/>
              <a:buChar char="-"/>
            </a:pPr>
            <a:r>
              <a:rPr lang="en-US" altLang="zh-CN" dirty="0"/>
              <a:t>PDEs vs ODEs</a:t>
            </a:r>
          </a:p>
          <a:p>
            <a:pPr marL="171450" indent="-171450">
              <a:buFontTx/>
              <a:buChar char="-"/>
            </a:pPr>
            <a:r>
              <a:rPr lang="en-US" altLang="zh-CN" dirty="0"/>
              <a:t>First-order vs second order</a:t>
            </a:r>
          </a:p>
          <a:p>
            <a:pPr marL="171450" indent="-171450">
              <a:buFontTx/>
              <a:buChar char="-"/>
            </a:pPr>
            <a:r>
              <a:rPr lang="en-US" altLang="zh-CN" dirty="0"/>
              <a:t>Advection term</a:t>
            </a:r>
          </a:p>
          <a:p>
            <a:pPr marL="171450" indent="-171450">
              <a:buFontTx/>
              <a:buChar char="-"/>
            </a:pPr>
            <a:r>
              <a:rPr lang="en-US" altLang="zh-CN" dirty="0"/>
              <a:t>Incompressibility condition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B49913C-D9B4-5B96-914D-1E03104F1F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9930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950E6-06C0-70E7-9358-BAD602ED6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24D0C1B-ED90-642E-4C3D-3E19F12AD6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65909A4-8B11-9558-4ABC-2563B7298E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FCE713-DB16-EE99-F947-722D700DB0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3735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21ED0-519A-3C92-E2FB-C4A380E9A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E84D43C-DC1A-8DC2-F2C8-F0D5FFF9B3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7C96FC6-2B76-1CFA-2777-14C0AACA7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247C5E-8D9E-BB85-86ED-D1A77EAAA4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2620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9335B-9199-6F87-71A4-53CC6B5AD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4AC3890-156D-A232-C2A7-DB2B15269B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ECB34FB-54E1-67B8-CC34-76B46885EB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E4DF10-8A34-BAD1-CDAF-9C56B712C7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203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CEB59-8700-9C44-D694-C44A1E4FD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3B8D00D-A4F4-B183-EBC0-53E13EF739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09568EF-37D6-F6B0-6EEC-FF760B40CD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A67A5FC-9DDB-877E-2F29-21E29B50C5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6370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584EC-E21E-9517-BC5F-5A9472009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FA0C680-239C-E6BA-AE3B-8433965FF2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CDB612B-5E0D-8642-03B2-AEF98A08E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A76B83-6EF9-E7BE-183E-AF4B0F1BFB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8347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46AE0-8BCE-DD8F-0447-91AE79E9C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1D098AB-F115-6AE4-54FD-D1F80F7DF0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7607D2E-D7F4-F7BA-415D-0C66FE76DD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FA621F-F482-7526-448D-0958A76FE9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2804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7C921-FE7A-1975-6D95-72F403B4A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05F402-3AB5-B991-9DFC-6E463DB30A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F3A4D05-88B7-3DCE-B384-B5C9DE02D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ECA58C-0CE7-25AA-16DC-6D49C9914C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971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1FFB4-A2C9-D4C5-6C12-60E162A3A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008D601-CC03-59D8-05CE-FC3DBCDCD8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0927A93-F026-5EA0-1DAF-84DB5DCBC5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5601FF-B57E-F2B7-E5E6-23B92C67B8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382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6EF57-E607-56E4-C474-139DE7936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79293D6-663A-0195-B8BC-FC3A03FF00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FDD386F-713E-77A2-179D-7B7BFE9DB3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dirty="0"/>
              <a:t>The math foundation of fluid simulation</a:t>
            </a:r>
          </a:p>
          <a:p>
            <a:pPr marL="171450" indent="-171450">
              <a:buFontTx/>
              <a:buChar char="-"/>
            </a:pPr>
            <a:r>
              <a:rPr lang="en-US" altLang="zh-CN" dirty="0"/>
              <a:t>The newton second law for fluid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9A0B17-F87C-B1AF-1896-9463D48062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9109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ADE02-8777-CBFF-BD4D-862F17B3D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021176A-C1BE-39F1-5962-18AA72F336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7719B42-C500-DA5A-1096-AB767D3D9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351FC1-397C-846D-AF04-5F2367344C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6707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0EF2C-AEAA-01ED-BB2B-1291B33D4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DEB8B70-D11E-7204-4C64-3871F0C8B3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ED8CB22-AB94-3B07-84CE-181FFFA7DD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82D565-BDD7-B221-F1C3-E5B05F95B9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5239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65CAC-2A61-92D7-59E1-A67B07BCD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AAA4F6A-64BA-7383-EA4A-731C93E091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6820A66-F6D1-67E0-3473-9CB5B7CB6A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4369B4-93CD-7E53-CBE8-D58FEF32B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5248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3411D-3409-95F5-D5B3-6EE965161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A6596DC-AAC8-AC75-B7FC-95AAEF22B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A8AE232-4F9E-4EA5-D63C-B21EBD334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DCA34D-F633-B62C-861B-7A2A7145B9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1539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AD370-3BAD-66A8-0AC8-38C1E0DE3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51D84FF-4AD4-0F6C-1252-EE9A245FEA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04B3B80-140C-BC9B-495F-B9BA8CD083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BB2C9AD-7821-791A-298D-0F7F9D2F9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631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78189-172B-5072-E4A6-D915EBC95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E570910-0C7A-CCB8-C5C6-9EAC2AE96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39442ED-1C96-CE83-E595-344427D1C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BB1708-7C8C-9093-687E-66087F96EB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2179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39735-8296-9C8C-79AF-68E9C0BD2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58F0C8F-1E1C-E9C5-3A4C-FF0640EAB0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66037A3-B5FA-66B1-7B83-6184D2265C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6282FCC-46FB-8769-A0FA-DE1BD91D9D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2762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383EA-9986-C3C9-B09B-FC3FEB138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FD65131-BF2D-6073-BD3E-ECCD07CAAD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B7AEF20-56AE-EF3E-57B2-0386F36031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53F17F-3E73-1CC5-9731-0D64693EE1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0030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F3188-653E-7DCD-A491-04D6ADABC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17B3390-CA0C-F8AC-1320-4822A4843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0C9F978-D6CB-231C-5F2D-27C567A9B6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083F37-5D0D-F64A-FF64-2C036EBF9D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0761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03A4D-016D-7D86-AE11-8B340DC66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356D956-3D90-24DC-FCC3-12785F2DB8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DBC7822-7705-DD22-5BD6-7981D02C5F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2FA75C-FF55-8F2C-F656-41384ACBD7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827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54E7-FAE0-B37A-E4E3-017D57C97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431608D-59E9-D142-7896-E2FCE25211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C74C56D-E348-402C-7C60-FB6143813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310492-C889-8C26-4405-121A674F06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559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C00FB-9E35-696E-1942-98EF78B2C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178E6-38D9-25D7-D120-499959BB94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59AB7C2-0333-0647-803E-E75C2DD525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FBBBFA-1110-0763-C90A-7D8EFED3A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6419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1E9BD-9E44-D452-49D0-A91F7338A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310397B-FECD-1471-792F-CE019EFC0F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0E9AC14-B43B-E691-7E29-06C9FF0F9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B8ACC4-39B0-BA31-6698-3D2D783BB9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2438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A11E1-F53A-7BB4-2066-17BB22C67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6A2BAB4-641F-1C8F-95D5-DAC74306DE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8C54DF1-AF64-6D8A-21E8-E877D3427F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zh-CN" dirty="0"/>
              <a:t>Shortcomings of stable fluids:</a:t>
            </a:r>
          </a:p>
          <a:p>
            <a:pPr marL="171450" indent="-171450">
              <a:buFontTx/>
              <a:buChar char="-"/>
            </a:pPr>
            <a:r>
              <a:rPr lang="en-US" altLang="zh-CN" dirty="0"/>
              <a:t>Although it is stable, advection introduce damping, lose accuracy</a:t>
            </a:r>
          </a:p>
          <a:p>
            <a:pPr marL="171450" indent="-171450">
              <a:buFontTx/>
              <a:buChar char="-"/>
            </a:pPr>
            <a:r>
              <a:rPr lang="en-US" altLang="zh-CN" dirty="0"/>
              <a:t>Detailed simulation requires a large grid</a:t>
            </a:r>
          </a:p>
          <a:p>
            <a:pPr marL="171450" indent="-171450">
              <a:buFontTx/>
              <a:buChar char="-"/>
            </a:pPr>
            <a:r>
              <a:rPr lang="en-US" altLang="zh-CN" dirty="0"/>
              <a:t>Tracking surface is difficult</a:t>
            </a:r>
          </a:p>
          <a:p>
            <a:pPr marL="171450" indent="-171450">
              <a:buFontTx/>
              <a:buChar char="-"/>
            </a:pPr>
            <a:r>
              <a:rPr lang="en-US" altLang="zh-CN" dirty="0"/>
              <a:t>Bad for fluid-solid interaction</a:t>
            </a:r>
          </a:p>
          <a:p>
            <a:pPr marL="0" indent="0">
              <a:buFontTx/>
              <a:buNone/>
            </a:pPr>
            <a:r>
              <a:rPr lang="en-US" altLang="zh-CN" dirty="0"/>
              <a:t>Modern approach: hybrid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26B317-6C48-6827-C3A0-AA4852EE3F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930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681FA-5850-CE9C-ED4C-C95F02C5F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BEA4EE4-2037-78EB-8F8B-2D65A12A87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6650565-72C7-286A-BFA0-4096C4FDD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9C8A59-B8B7-2B8B-C032-6F14D671F6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830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258C8-4BBE-F7DC-D10B-F6A2004BF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2427AB-E4EC-9B81-34C1-694E71B7A1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40D4D93-3CAE-3A8C-4404-7B9402978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6124CD-9893-9C1D-12DC-E3978B29CA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418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EAF12-EBCF-7FF5-EABD-9DD4E9237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DE38946-A9DD-46A7-9D47-1832A6EAEC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406024E-B567-81E8-0663-94B6B3A8B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88593C-B6D7-71D4-A09C-C3C1272373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333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A85C1-D35A-8F29-BB2E-D661D55EA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F919D80-704D-0E7F-A51E-06F656EFA6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99E2CB2-AD3F-C611-A886-7BA15C0EB8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4C07F38-FAD4-1710-1256-4C2FBC0C4B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CD4C2-16BB-4210-B9A9-72BE8B9E38A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556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EF47E-1475-B311-EF8B-E7CF770D3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A220BEE-056B-5997-E68C-8090985A3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CBDF88-5A8A-B368-0D89-27BE4BD71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8FC6-74C3-4E19-9965-DAF4AB4F510E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17A5A1-6E55-B140-9B09-3229492CF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B3692F-290A-7BDE-F91D-2D2912A20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5458-D405-4B1A-BFCE-0FB1A4761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395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FEEA38-C2D3-54ED-4B90-48EB659FE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0467B37-F8DC-EA5B-8271-9E4A6EBA7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CCD3E9-F8EC-ADB4-E787-680CDF507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8FC6-74C3-4E19-9965-DAF4AB4F510E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E58E10-6627-4BF6-6F34-0EE8ED462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EBA691-62EB-0BB5-A4C3-34EC59FF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5458-D405-4B1A-BFCE-0FB1A4761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598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90800D5-7C23-6BF2-D0D1-2C2F870D54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5F8160D-1EFE-54CC-145A-E8758B9B6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5B5645-98F3-442C-5E35-05159F20D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8FC6-74C3-4E19-9965-DAF4AB4F510E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0CE8BF-0413-0EA5-1F14-A9F7A5AA0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82EEBF-3593-2D1F-3A5E-0C09C0CF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5458-D405-4B1A-BFCE-0FB1A4761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186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AC7146-59F9-84F8-4802-43A247A0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7314775-9D0F-E14C-D542-FFC537A22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D0643E-DA62-DE1B-5438-29369C8D1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8FC6-74C3-4E19-9965-DAF4AB4F510E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A41ED2-FCBE-2AD4-365B-2AB08AA8F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6230EB-0381-9A2A-7603-5D781013B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5458-D405-4B1A-BFCE-0FB1A4761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917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74F843-9D4C-49EC-BAFC-8FAB32A31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5DDD93-7131-16C7-28D2-9BECC8917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EA68F5-855A-720F-37B3-F210B893C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8FC6-74C3-4E19-9965-DAF4AB4F510E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B0B25E-F138-B771-63DD-0B968416A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1B6554-0658-F4EF-1F45-869EFB78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5458-D405-4B1A-BFCE-0FB1A4761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265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5B1373-4879-70DD-1CAE-BF4DB5CFC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76A865-A360-9B08-43B4-7DB13A6A6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3D8ACF3-3AEB-CA93-17E3-723C929B1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F80BC-7BEB-EDE8-15B1-F7F9A7AE2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8FC6-74C3-4E19-9965-DAF4AB4F510E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9F46872-37AC-02F6-E912-4B0D622EB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69B5A0-C155-DA38-3064-1D9A6170F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5458-D405-4B1A-BFCE-0FB1A4761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828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FDD02-A26D-DA24-5454-02902218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F9B3A9-A95D-217B-5BC8-187B4AABC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34F43F6-B0DC-19F0-A505-1BDC28070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FEADD62-2FBF-13DC-B99D-5E77A291EB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C1BF046-8706-BCAC-5948-252069B16F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BB7925-0F2A-DF2B-2E54-38C90FACD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8FC6-74C3-4E19-9965-DAF4AB4F510E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9552576-FA72-476B-12CB-1639CB72A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D42873-0D7C-1E1F-33BC-797AAA169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5458-D405-4B1A-BFCE-0FB1A4761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672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423BCB-FD19-AE0C-B4B9-3923CBF5B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23E8D07-24D2-F332-3924-7B35E3C5C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8FC6-74C3-4E19-9965-DAF4AB4F510E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A315B1-6B8A-CF89-6579-E95CB856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7139AC0-8720-F3E1-C4CA-61A00148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5458-D405-4B1A-BFCE-0FB1A4761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459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53B757-8F07-739E-573E-65B89608C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8FC6-74C3-4E19-9965-DAF4AB4F510E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BD26E3-693B-BB5F-7C28-3CE6F6B21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8D25C-B9D3-D220-C516-2DD7EB88F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5458-D405-4B1A-BFCE-0FB1A4761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008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F8B664-B1CA-9A1D-2454-5901481A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B28D8D-6E92-DC31-13FA-B0883649A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1F9F9D7-BBA5-C633-14C1-41285BB97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1D96CA-022B-F5A5-AAAB-609DACACE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8FC6-74C3-4E19-9965-DAF4AB4F510E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48B4F4-957B-66A8-FF2E-883F46AA1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8AD164-A3E9-ECCC-85F9-B58766A01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5458-D405-4B1A-BFCE-0FB1A4761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877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6E585-C451-C71F-8DE1-BA51E888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F4432E-A410-610B-E5C9-BE3395FE1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50D4114-8316-A896-2AE6-E49DE4F51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C4D95E7-72CC-D8E7-481E-81811378F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8FC6-74C3-4E19-9965-DAF4AB4F510E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6D8E9F-5745-0F9B-D229-93258E635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400DF5-2D51-866A-0A0F-DF49D6FF8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5458-D405-4B1A-BFCE-0FB1A4761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51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1311F8-A18C-50EC-5A65-C39B693D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CBF070-FF3A-02B4-2A3A-6AD044722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7221F9-3B2A-C011-DC1E-0837E795A3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618FC6-74C3-4E19-9965-DAF4AB4F510E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4BBF05-7723-0447-4B9C-352BD0D070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320E69-C94E-67FD-A8F3-0B245F90D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6B5458-D405-4B1A-BFCE-0FB1A4761E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59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aveldogreat.github.io/WebGL-Fluid-Simulatio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oO2dzt2y4o?feature=oembed" TargetMode="Externa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gpugems/gpugems/part-vi-beyond-triangles/chapter-38-fast-fluid-dynamics-simulation-gpu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8CC9E5-8A2A-78E1-0480-4DC772454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964" y="2604799"/>
            <a:ext cx="9919854" cy="238760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Stable Fluids</a:t>
            </a:r>
            <a:b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b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b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CN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CSCI 520 Computer Animation and Simulation </a:t>
            </a:r>
            <a:b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CN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Huanyu Chen, 2025</a:t>
            </a:r>
            <a:endParaRPr lang="zh-CN" altLang="en-US" sz="40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71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08742-CB40-8B01-2624-C572AE4A5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6C9E3-4346-EF8D-3BBC-A789B060E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1D Example: Cars on a Freeway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9597C20-46AC-3902-A428-196AE7354C23}"/>
                  </a:ext>
                </a:extLst>
              </p:cNvPr>
              <p:cNvSpPr txBox="1"/>
              <p:nvPr/>
            </p:nvSpPr>
            <p:spPr>
              <a:xfrm>
                <a:off x="725973" y="3938344"/>
                <a:ext cx="913170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More Eulerian Concepts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Cambria Math" panose="02040503050406030204" pitchFamily="18" charset="0"/>
                  </a:rPr>
                  <a:t>Density: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Cambria Math" panose="02040503050406030204" pitchFamily="18" charset="0"/>
                  </a:rPr>
                  <a:t>, number of cars per unit length near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sz="2000" dirty="0">
                    <a:latin typeface="Cambria Math" panose="02040503050406030204" pitchFamily="18" charset="0"/>
                  </a:rPr>
                  <a:t> at time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altLang="zh-CN" sz="2000" dirty="0"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Cambria Math" panose="02040503050406030204" pitchFamily="18" charset="0"/>
                  </a:rPr>
                  <a:t>Flux: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Cambria Math" panose="02040503050406030204" pitchFamily="18" charset="0"/>
                  </a:rPr>
                  <a:t>, number of cars passing the red line per unit time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Cambria Math" panose="02040503050406030204" pitchFamily="18" charset="0"/>
                  </a:rPr>
                  <a:t>Source/Sink: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Cambria Math" panose="02040503050406030204" pitchFamily="18" charset="0"/>
                  </a:rPr>
                  <a:t>, number of cars entering/exiting the freeway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9597C20-46AC-3902-A428-196AE7354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73" y="3938344"/>
                <a:ext cx="9131705" cy="1446550"/>
              </a:xfrm>
              <a:prstGeom prst="rect">
                <a:avLst/>
              </a:prstGeom>
              <a:blipFill>
                <a:blip r:embed="rId3"/>
                <a:stretch>
                  <a:fillRect l="-1335" t="-4219" b="-67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组合 44">
            <a:extLst>
              <a:ext uri="{FF2B5EF4-FFF2-40B4-BE49-F238E27FC236}">
                <a16:creationId xmlns:a16="http://schemas.microsoft.com/office/drawing/2014/main" id="{22EF2EAC-B3C0-CA13-FB54-BA6FE65C8D2A}"/>
              </a:ext>
            </a:extLst>
          </p:cNvPr>
          <p:cNvGrpSpPr/>
          <p:nvPr/>
        </p:nvGrpSpPr>
        <p:grpSpPr>
          <a:xfrm>
            <a:off x="2043547" y="1565020"/>
            <a:ext cx="7878279" cy="2098454"/>
            <a:chOff x="2043547" y="1243870"/>
            <a:chExt cx="7878279" cy="2098454"/>
          </a:xfrm>
        </p:grpSpPr>
        <p:pic>
          <p:nvPicPr>
            <p:cNvPr id="2050" name="Picture 2" descr="An Improved Cellular Automata Traffic Flow Model Considering Driving Styles">
              <a:extLst>
                <a:ext uri="{FF2B5EF4-FFF2-40B4-BE49-F238E27FC236}">
                  <a16:creationId xmlns:a16="http://schemas.microsoft.com/office/drawing/2014/main" id="{3407F93B-EB60-836A-1779-9615239105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77"/>
            <a:stretch/>
          </p:blipFill>
          <p:spPr bwMode="auto">
            <a:xfrm>
              <a:off x="2043547" y="1243870"/>
              <a:ext cx="7878279" cy="2042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3AFEC61F-7723-505F-0ABE-D5C4AEEEFB61}"/>
                    </a:ext>
                  </a:extLst>
                </p:cNvPr>
                <p:cNvSpPr txBox="1"/>
                <p:nvPr/>
              </p:nvSpPr>
              <p:spPr>
                <a:xfrm>
                  <a:off x="6588141" y="2972992"/>
                  <a:ext cx="35237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3AFEC61F-7723-505F-0ABE-D5C4AEEEFB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8141" y="2972992"/>
                  <a:ext cx="352378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5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500F24D8-9FC4-57B5-725E-CCAE060E0D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170554" y="14944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63EAC737-3A14-DBE6-F134-F28770F43C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57" t="49327" r="7063" b="31136"/>
            <a:stretch/>
          </p:blipFill>
          <p:spPr bwMode="auto">
            <a:xfrm>
              <a:off x="6934600" y="14944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ED4AED90-FC49-8188-BBCE-BD592A884D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2848917" y="1297960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DBB7449D-4C5F-4318-D2B9-1C609695FF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234282" y="1493465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6CBE8665-07E2-0AC0-3E5C-6DFAE4518A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306599" y="1294332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4EB12657-E21F-9F17-D0C7-56CAA45041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2683375" y="169813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938F416E-CEC0-12E2-1B39-A132473A54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535388" y="169813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627C4684-4FA5-FA85-8E15-8D614CC861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068740" y="191781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AEAACA14-6CB6-FA39-7584-1AD3CDEAD4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395173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3770BCFD-A35D-363A-0A24-0CE17314D5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308965" y="191781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B7A5EC39-45C9-6E9D-B1BB-BBB6319220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632215" y="17019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942AF4C6-D269-15D1-8536-07ECFA3D08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439532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930DD958-E0B0-3EC4-66D2-4963C529E1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158612" y="1289276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52DC3BD3-110E-D7C3-BDBD-50D871E019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471484" y="1493465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E90783F9-F571-EF93-67D8-10FE78D8FA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791888" y="1931002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77D240BC-ED72-FD5D-2490-6639838915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343843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C0989918-2EAE-B66B-5A6A-1669125F05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302841" y="1289276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F4527FEF-8822-28D0-B083-7927711E2C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616555" y="1283651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18DF694B-5CB1-3D82-B9D1-2F6E565809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308616" y="150022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31A99749-5B3A-7834-9E18-E935248CE3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173844" y="17019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9746C05B-26B9-B66F-CA01-8135DA3D57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782836" y="170925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C61AEF2D-AAE6-918F-A469-06F214C30D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817081" y="19144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BE8A3A63-2890-3631-AA9B-7F7A3F1CE3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747589" y="19144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C8BBD724-A40B-58BE-7007-67819D06E1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532115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82B091E3-305F-0475-5C96-0AB8708458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258313" y="211274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AD25C947-5557-1A4A-1D7C-8813486258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939832" y="19272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0905D795-5BCC-7F44-E004-96C77E18D4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807290" y="12855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31AF5152-5BC7-39C3-7D5E-066A8AAF19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 rot="20835282">
              <a:off x="3981509" y="239059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72527670-984A-4A9B-9C72-37CF26F042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 rot="360720">
              <a:off x="7094405" y="2390597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160D9822-2BAF-6FD0-621D-267A72D11009}"/>
                </a:ext>
              </a:extLst>
            </p:cNvPr>
            <p:cNvCxnSpPr/>
            <p:nvPr/>
          </p:nvCxnSpPr>
          <p:spPr>
            <a:xfrm>
              <a:off x="3269538" y="139167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FADB825C-3752-931B-AF3A-C5D265D8449B}"/>
                </a:ext>
              </a:extLst>
            </p:cNvPr>
            <p:cNvCxnSpPr/>
            <p:nvPr/>
          </p:nvCxnSpPr>
          <p:spPr>
            <a:xfrm>
              <a:off x="4632215" y="1610979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277C094C-8C3E-3A6A-080F-BF1D628D8F8E}"/>
                </a:ext>
              </a:extLst>
            </p:cNvPr>
            <p:cNvCxnSpPr/>
            <p:nvPr/>
          </p:nvCxnSpPr>
          <p:spPr>
            <a:xfrm>
              <a:off x="6699155" y="1383494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2B79343A-518F-73AA-9210-4271E20501E2}"/>
                </a:ext>
              </a:extLst>
            </p:cNvPr>
            <p:cNvCxnSpPr/>
            <p:nvPr/>
          </p:nvCxnSpPr>
          <p:spPr>
            <a:xfrm>
              <a:off x="4751164" y="2030265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0">
              <a:extLst>
                <a:ext uri="{FF2B5EF4-FFF2-40B4-BE49-F238E27FC236}">
                  <a16:creationId xmlns:a16="http://schemas.microsoft.com/office/drawing/2014/main" id="{AA993DF9-F61D-D138-CED8-988C2FEA9EE4}"/>
                </a:ext>
              </a:extLst>
            </p:cNvPr>
            <p:cNvCxnSpPr/>
            <p:nvPr/>
          </p:nvCxnSpPr>
          <p:spPr>
            <a:xfrm>
              <a:off x="7607098" y="181170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F731F40E-D9A8-E735-D0DB-F62946766867}"/>
                </a:ext>
              </a:extLst>
            </p:cNvPr>
            <p:cNvCxnSpPr/>
            <p:nvPr/>
          </p:nvCxnSpPr>
          <p:spPr>
            <a:xfrm>
              <a:off x="6965340" y="2230987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39DD6936-6A39-AF1B-7BF1-61DA85D337DA}"/>
                </a:ext>
              </a:extLst>
            </p:cNvPr>
            <p:cNvCxnSpPr/>
            <p:nvPr/>
          </p:nvCxnSpPr>
          <p:spPr>
            <a:xfrm>
              <a:off x="2596672" y="2240651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AC6002BC-ED0A-470E-8BD5-2FEC8441E079}"/>
                </a:ext>
              </a:extLst>
            </p:cNvPr>
            <p:cNvCxnSpPr/>
            <p:nvPr/>
          </p:nvCxnSpPr>
          <p:spPr>
            <a:xfrm>
              <a:off x="5076771" y="181170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C84083EB-F8EB-3A6A-6684-142123F08CCF}"/>
              </a:ext>
            </a:extLst>
          </p:cNvPr>
          <p:cNvCxnSpPr>
            <a:cxnSpLocks/>
          </p:cNvCxnSpPr>
          <p:nvPr/>
        </p:nvCxnSpPr>
        <p:spPr>
          <a:xfrm>
            <a:off x="4438622" y="1347067"/>
            <a:ext cx="30909" cy="17808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1F015269-9DB6-F43F-A744-C3F3C073C3F3}"/>
                  </a:ext>
                </a:extLst>
              </p:cNvPr>
              <p:cNvSpPr txBox="1"/>
              <p:nvPr/>
            </p:nvSpPr>
            <p:spPr>
              <a:xfrm>
                <a:off x="4478285" y="1197007"/>
                <a:ext cx="60526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1F015269-9DB6-F43F-A744-C3F3C073C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285" y="1197007"/>
                <a:ext cx="605267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024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CAA5C-7D5E-1A13-E0D0-611A8D3E6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457B98-E5FC-7C24-B629-4F8A7CFAD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1D Example: Cars on a Freeway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8E8DA02-95FD-498F-E760-2B40440E1DAA}"/>
                  </a:ext>
                </a:extLst>
              </p:cNvPr>
              <p:cNvSpPr txBox="1"/>
              <p:nvPr/>
            </p:nvSpPr>
            <p:spPr>
              <a:xfrm>
                <a:off x="725973" y="3938344"/>
                <a:ext cx="9131705" cy="2333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Divergence Theorem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 close interval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zh-CN" sz="2000" dirty="0">
                    <a:latin typeface="Cambria Math" panose="02040503050406030204" pitchFamily="18" charset="0"/>
                  </a:rPr>
                  <a:t>, the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net flux out </a:t>
                </a:r>
                <a:r>
                  <a:rPr lang="en-US" altLang="zh-CN" sz="2000" dirty="0">
                    <a:latin typeface="Cambria Math" panose="02040503050406030204" pitchFamily="18" charset="0"/>
                  </a:rPr>
                  <a:t>equals the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total source inside</a:t>
                </a:r>
                <a:r>
                  <a:rPr lang="en-US" altLang="zh-CN" sz="2000" dirty="0">
                    <a:latin typeface="Cambria Math" panose="020405030504060302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altLang="zh-CN" sz="20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Cambria Math" panose="02040503050406030204" pitchFamily="18" charset="0"/>
                  </a:rPr>
                  <a:t>Assumes constant density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Cambria Math" panose="02040503050406030204" pitchFamily="18" charset="0"/>
                  </a:rPr>
                  <a:t>Local form: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𝜌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zh-CN" altLang="en-US" sz="20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8E8DA02-95FD-498F-E760-2B40440E1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73" y="3938344"/>
                <a:ext cx="9131705" cy="2333267"/>
              </a:xfrm>
              <a:prstGeom prst="rect">
                <a:avLst/>
              </a:prstGeom>
              <a:blipFill>
                <a:blip r:embed="rId3"/>
                <a:stretch>
                  <a:fillRect l="-1335" t="-26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组合 44">
            <a:extLst>
              <a:ext uri="{FF2B5EF4-FFF2-40B4-BE49-F238E27FC236}">
                <a16:creationId xmlns:a16="http://schemas.microsoft.com/office/drawing/2014/main" id="{E5E49159-CF61-C58D-1B27-AD56B21C10D5}"/>
              </a:ext>
            </a:extLst>
          </p:cNvPr>
          <p:cNvGrpSpPr/>
          <p:nvPr/>
        </p:nvGrpSpPr>
        <p:grpSpPr>
          <a:xfrm>
            <a:off x="2043547" y="1565020"/>
            <a:ext cx="7878279" cy="2098454"/>
            <a:chOff x="2043547" y="1243870"/>
            <a:chExt cx="7878279" cy="2098454"/>
          </a:xfrm>
        </p:grpSpPr>
        <p:pic>
          <p:nvPicPr>
            <p:cNvPr id="2050" name="Picture 2" descr="An Improved Cellular Automata Traffic Flow Model Considering Driving Styles">
              <a:extLst>
                <a:ext uri="{FF2B5EF4-FFF2-40B4-BE49-F238E27FC236}">
                  <a16:creationId xmlns:a16="http://schemas.microsoft.com/office/drawing/2014/main" id="{D138BFC4-0EE5-FB01-C1F9-C3E60A85FE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77"/>
            <a:stretch/>
          </p:blipFill>
          <p:spPr bwMode="auto">
            <a:xfrm>
              <a:off x="2043547" y="1243870"/>
              <a:ext cx="7878279" cy="2042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FFE66B62-DBA3-5F72-C07E-7FD8A2B6AF4E}"/>
                    </a:ext>
                  </a:extLst>
                </p:cNvPr>
                <p:cNvSpPr txBox="1"/>
                <p:nvPr/>
              </p:nvSpPr>
              <p:spPr>
                <a:xfrm>
                  <a:off x="6588141" y="2972992"/>
                  <a:ext cx="35237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FFE66B62-DBA3-5F72-C07E-7FD8A2B6AF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8141" y="2972992"/>
                  <a:ext cx="352378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5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D2496FCD-F327-6A6A-A19A-CFDC5860F2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170554" y="14944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B4D7AE8C-62DE-A303-67FC-9FB370DBAF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57" t="49327" r="7063" b="31136"/>
            <a:stretch/>
          </p:blipFill>
          <p:spPr bwMode="auto">
            <a:xfrm>
              <a:off x="6934600" y="14944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3CE983A2-3DF8-CF50-1318-48F71E19B4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2848917" y="1297960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430CC85A-F4EC-9989-50C9-DE8E0ACD0F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234282" y="1493465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AE413E4B-1E8B-A914-F10B-5AE0B87B1A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306599" y="1294332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025C6C48-A35B-8D16-D9D8-DC565C3F2E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2683375" y="169813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C1E480A3-13FA-037F-ACC1-867FF8236E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535388" y="169813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96706F52-A7BE-5475-BE26-A41EAB9BC4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068740" y="191781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3FB3DE32-78F1-1E7E-3826-C3A3A7731D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395173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317C4D7F-9722-B6F8-C36F-72082146E4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308965" y="191781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FA925715-B389-C97A-A740-CBFF699710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632215" y="17019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CAD995BA-0C3F-99A5-6CF2-97F31F649A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439532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928FD92F-45EE-A68B-3707-E8617F0D92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158612" y="1289276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A00B4DC5-2081-E4B9-4E2D-14C0DB195F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471484" y="1493465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1B5F795D-C2D6-2BBA-C2AE-848812BDB3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791888" y="1931002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8B94945A-69BE-5BBE-6CA0-88A4129498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343843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ECA04D2A-969B-5337-9CBB-4FD3E53C9B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302841" y="1289276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493AF7C6-657B-86CD-53DD-395A75432B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616555" y="1283651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3691E74D-73ED-C81C-DF01-9203B276B4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308616" y="150022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F4576881-3CA8-8303-6E75-2A6B9A7BE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173844" y="17019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FD5A56E2-1C5C-5C58-D9EF-872510FD2F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782836" y="170925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E23EF857-5792-B0C6-4EF1-99F63BB876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817081" y="19144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A0EF5D94-9940-B417-56E8-83C5030822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747589" y="19144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4F1FA5C3-0FE3-2813-6378-D3E78E5332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532115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285A1D88-1928-B53D-5037-B4DD7EC260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258313" y="211274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0E754C58-44F5-7E0B-9E11-B6F8DCE2C6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939832" y="19272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9C5E7EAD-C646-468E-866B-5B80FBCC83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807290" y="12855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1D67443D-F257-6B2E-1B21-359AF72977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 rot="20835282">
              <a:off x="3981509" y="239059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98F93177-5930-584E-9771-BE72FB49ED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 rot="360720">
              <a:off x="7094405" y="2390597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495E4636-C828-F2C8-B0CB-CD24B6CEBF5A}"/>
                </a:ext>
              </a:extLst>
            </p:cNvPr>
            <p:cNvCxnSpPr/>
            <p:nvPr/>
          </p:nvCxnSpPr>
          <p:spPr>
            <a:xfrm>
              <a:off x="3269538" y="139167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FA6FB900-4453-1AE9-5696-73E947A20F3F}"/>
                </a:ext>
              </a:extLst>
            </p:cNvPr>
            <p:cNvCxnSpPr/>
            <p:nvPr/>
          </p:nvCxnSpPr>
          <p:spPr>
            <a:xfrm>
              <a:off x="4632215" y="1610979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E69F1CAE-9E43-B7CC-8B6E-1226654C9827}"/>
                </a:ext>
              </a:extLst>
            </p:cNvPr>
            <p:cNvCxnSpPr/>
            <p:nvPr/>
          </p:nvCxnSpPr>
          <p:spPr>
            <a:xfrm>
              <a:off x="6699155" y="1383494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24A99284-6026-6B1E-314D-67D8E1575079}"/>
                </a:ext>
              </a:extLst>
            </p:cNvPr>
            <p:cNvCxnSpPr/>
            <p:nvPr/>
          </p:nvCxnSpPr>
          <p:spPr>
            <a:xfrm>
              <a:off x="4751164" y="2030265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0">
              <a:extLst>
                <a:ext uri="{FF2B5EF4-FFF2-40B4-BE49-F238E27FC236}">
                  <a16:creationId xmlns:a16="http://schemas.microsoft.com/office/drawing/2014/main" id="{ACB1963A-B255-5E22-9852-A2D53D4A6C5A}"/>
                </a:ext>
              </a:extLst>
            </p:cNvPr>
            <p:cNvCxnSpPr/>
            <p:nvPr/>
          </p:nvCxnSpPr>
          <p:spPr>
            <a:xfrm>
              <a:off x="7607098" y="181170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3083F1FF-E2C4-2D39-97F3-139261DB4A95}"/>
                </a:ext>
              </a:extLst>
            </p:cNvPr>
            <p:cNvCxnSpPr/>
            <p:nvPr/>
          </p:nvCxnSpPr>
          <p:spPr>
            <a:xfrm>
              <a:off x="6965340" y="2230987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AA759F8B-0DC9-948B-87D0-AE7BA9C525BB}"/>
                </a:ext>
              </a:extLst>
            </p:cNvPr>
            <p:cNvCxnSpPr/>
            <p:nvPr/>
          </p:nvCxnSpPr>
          <p:spPr>
            <a:xfrm>
              <a:off x="2596672" y="2240651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0797EE5A-BA53-2C54-CB3A-7F3AE7037A54}"/>
                </a:ext>
              </a:extLst>
            </p:cNvPr>
            <p:cNvCxnSpPr/>
            <p:nvPr/>
          </p:nvCxnSpPr>
          <p:spPr>
            <a:xfrm>
              <a:off x="5076771" y="181170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E2AFD683-15B7-E891-DCD2-A07896DDDBCD}"/>
              </a:ext>
            </a:extLst>
          </p:cNvPr>
          <p:cNvCxnSpPr>
            <a:cxnSpLocks/>
          </p:cNvCxnSpPr>
          <p:nvPr/>
        </p:nvCxnSpPr>
        <p:spPr>
          <a:xfrm>
            <a:off x="2598982" y="1418435"/>
            <a:ext cx="8057" cy="14236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681DAB43-7D25-69AB-1EBC-B2026F627A50}"/>
                  </a:ext>
                </a:extLst>
              </p:cNvPr>
              <p:cNvSpPr txBox="1"/>
              <p:nvPr/>
            </p:nvSpPr>
            <p:spPr>
              <a:xfrm>
                <a:off x="2185706" y="1158316"/>
                <a:ext cx="86555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681DAB43-7D25-69AB-1EBC-B2026F627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5706" y="1158316"/>
                <a:ext cx="865558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C5B09360-7DB5-D48B-6DA4-85F10BD355F3}"/>
              </a:ext>
            </a:extLst>
          </p:cNvPr>
          <p:cNvCxnSpPr>
            <a:cxnSpLocks/>
          </p:cNvCxnSpPr>
          <p:nvPr/>
        </p:nvCxnSpPr>
        <p:spPr>
          <a:xfrm>
            <a:off x="9442933" y="1421040"/>
            <a:ext cx="8057" cy="14236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0270BFAC-7400-B6E3-2A68-44AB71D151D3}"/>
                  </a:ext>
                </a:extLst>
              </p:cNvPr>
              <p:cNvSpPr txBox="1"/>
              <p:nvPr/>
            </p:nvSpPr>
            <p:spPr>
              <a:xfrm>
                <a:off x="9018211" y="1156937"/>
                <a:ext cx="86555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0270BFAC-7400-B6E3-2A68-44AB71D15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8211" y="1156937"/>
                <a:ext cx="865558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弧形 35">
            <a:extLst>
              <a:ext uri="{FF2B5EF4-FFF2-40B4-BE49-F238E27FC236}">
                <a16:creationId xmlns:a16="http://schemas.microsoft.com/office/drawing/2014/main" id="{29102720-845A-0BD9-9694-7362C4025C1F}"/>
              </a:ext>
            </a:extLst>
          </p:cNvPr>
          <p:cNvSpPr/>
          <p:nvPr/>
        </p:nvSpPr>
        <p:spPr>
          <a:xfrm rot="6575308">
            <a:off x="4045671" y="4082718"/>
            <a:ext cx="1746922" cy="2184221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C4194018-86EE-3F16-3881-F3AF5E63AEE7}"/>
              </a:ext>
            </a:extLst>
          </p:cNvPr>
          <p:cNvCxnSpPr/>
          <p:nvPr/>
        </p:nvCxnSpPr>
        <p:spPr>
          <a:xfrm>
            <a:off x="5575610" y="5954751"/>
            <a:ext cx="1302462" cy="854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文本框 49">
            <a:extLst>
              <a:ext uri="{FF2B5EF4-FFF2-40B4-BE49-F238E27FC236}">
                <a16:creationId xmlns:a16="http://schemas.microsoft.com/office/drawing/2014/main" id="{11927529-AD2F-E2E3-64F5-960CC3D92C55}"/>
              </a:ext>
            </a:extLst>
          </p:cNvPr>
          <p:cNvSpPr txBox="1"/>
          <p:nvPr/>
        </p:nvSpPr>
        <p:spPr>
          <a:xfrm>
            <a:off x="6901845" y="5862033"/>
            <a:ext cx="3198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Newton-Leibniz formula!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60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34ABB-050A-AD6A-745B-25EFDA4E3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94330A-3E01-55B8-B2F5-C5A37E24C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1D Example: Cars on a Freeway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8724623-30D4-892B-C8FE-0E1EE5697FF8}"/>
                  </a:ext>
                </a:extLst>
              </p:cNvPr>
              <p:cNvSpPr txBox="1"/>
              <p:nvPr/>
            </p:nvSpPr>
            <p:spPr>
              <a:xfrm>
                <a:off x="725973" y="3938344"/>
                <a:ext cx="9131705" cy="24222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Full Picture: Conservation of Cars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If density changes</a:t>
                </a:r>
                <a:r>
                  <a:rPr lang="en-US" altLang="zh-CN" sz="2000" dirty="0">
                    <a:latin typeface="Cambria Math" panose="020405030504060302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000" b="0" i="0" smtClean="0">
                          <a:latin typeface="Cambria Math" panose="02040503050406030204" pitchFamily="18" charset="0"/>
                        </a:rPr>
                        <m:t>s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𝜕𝜌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en-US" altLang="zh-CN" sz="20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Cambria Math" panose="02040503050406030204" pitchFamily="18" charset="0"/>
                  </a:rPr>
                  <a:t>Integral form: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sz="20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8724623-30D4-892B-C8FE-0E1EE5697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73" y="3938344"/>
                <a:ext cx="9131705" cy="2422202"/>
              </a:xfrm>
              <a:prstGeom prst="rect">
                <a:avLst/>
              </a:prstGeom>
              <a:blipFill>
                <a:blip r:embed="rId3"/>
                <a:stretch>
                  <a:fillRect l="-1335" t="-25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组合 44">
            <a:extLst>
              <a:ext uri="{FF2B5EF4-FFF2-40B4-BE49-F238E27FC236}">
                <a16:creationId xmlns:a16="http://schemas.microsoft.com/office/drawing/2014/main" id="{414028E4-E539-1BB8-FDF6-D6E9F9AE6CAC}"/>
              </a:ext>
            </a:extLst>
          </p:cNvPr>
          <p:cNvGrpSpPr/>
          <p:nvPr/>
        </p:nvGrpSpPr>
        <p:grpSpPr>
          <a:xfrm>
            <a:off x="2043547" y="1565020"/>
            <a:ext cx="7878279" cy="2098454"/>
            <a:chOff x="2043547" y="1243870"/>
            <a:chExt cx="7878279" cy="2098454"/>
          </a:xfrm>
        </p:grpSpPr>
        <p:pic>
          <p:nvPicPr>
            <p:cNvPr id="2050" name="Picture 2" descr="An Improved Cellular Automata Traffic Flow Model Considering Driving Styles">
              <a:extLst>
                <a:ext uri="{FF2B5EF4-FFF2-40B4-BE49-F238E27FC236}">
                  <a16:creationId xmlns:a16="http://schemas.microsoft.com/office/drawing/2014/main" id="{3A97B9B3-8766-8765-89F0-5470A5B961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77"/>
            <a:stretch/>
          </p:blipFill>
          <p:spPr bwMode="auto">
            <a:xfrm>
              <a:off x="2043547" y="1243870"/>
              <a:ext cx="7878279" cy="2042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3DEEC8C6-316C-0F9C-CBCB-74266BC1CDFA}"/>
                    </a:ext>
                  </a:extLst>
                </p:cNvPr>
                <p:cNvSpPr txBox="1"/>
                <p:nvPr/>
              </p:nvSpPr>
              <p:spPr>
                <a:xfrm>
                  <a:off x="6588141" y="2972992"/>
                  <a:ext cx="35237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3DEEC8C6-316C-0F9C-CBCB-74266BC1CD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8141" y="2972992"/>
                  <a:ext cx="352378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5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14D62389-D91C-917D-BAB4-D29E07F32C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170554" y="14944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4B4497D2-15FC-6332-3568-6781BD8A91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57" t="49327" r="7063" b="31136"/>
            <a:stretch/>
          </p:blipFill>
          <p:spPr bwMode="auto">
            <a:xfrm>
              <a:off x="6934600" y="14944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0F4C0CFC-7F8A-C870-D5D8-EC399308C0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2848917" y="1297960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CE5C6070-1FA1-6824-8D35-969CAC8E87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234282" y="1493465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9D39D309-7BF7-5F6C-7452-B109D14DE7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306599" y="1294332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1EC93B25-D6D5-5464-E8E7-0EA98E54EE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2683375" y="169813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FCE17EF5-70CD-AA5C-60E0-2EE5EA8AB2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535388" y="169813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14AF9452-12BF-CAC3-EA7E-AABF7905B9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068740" y="191781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FBF97F10-61F8-AD5E-B5A2-3D1A922087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395173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7A5D1BB8-3172-9BDE-0B60-6F07BBA1E8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308965" y="191781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76A3DD89-12F0-CE1B-FC53-E3A36FA0FF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632215" y="17019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5381765B-03D4-14AE-A6E4-1718FBAF42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439532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DE754417-4097-7B05-52E8-D5426D3BD9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158612" y="1289276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566714F7-B08D-F80E-D575-094778AC96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471484" y="1493465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6A316223-8715-D886-49CC-8C2F071F2D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791888" y="1931002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7AD4B08D-943B-2198-D87A-3D16B3299B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343843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F90CB4D3-465F-1C34-E449-45324B36F3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302841" y="1289276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C45F21F9-9675-27A4-90B3-F07AC9CABD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616555" y="1283651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A2B0F229-7631-4A60-7A3B-5949805BD6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308616" y="150022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B2E0C5FB-D5F0-8B6A-E7AE-CB4EC4C18E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173844" y="17019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5C32386C-1EF0-E9FB-AF6B-E87E297E70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782836" y="170925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3E77723F-AFE8-3B40-A7C8-6582ED8CC1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817081" y="19144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9DF251E5-43A0-9993-4E6B-CC5DF9E536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747589" y="19144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D9139F8E-9778-6DBB-4C17-D1419E6FEA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532115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50902251-6105-F1CB-E3F9-5A3FFDE87B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258313" y="211274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8FEF563F-406E-1B45-A864-D362F4165E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939832" y="19272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29098053-C539-772E-2D85-2133BFA60A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807290" y="12855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3C67795D-7D6E-3328-E25D-FB958428FB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 rot="20835282">
              <a:off x="3981509" y="239059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3E310665-A1D6-87FA-7A06-D2D1D59BF0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 rot="360720">
              <a:off x="7094405" y="2390597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BDB4AFCC-AFD8-0E92-8315-8422A4E80B9F}"/>
                </a:ext>
              </a:extLst>
            </p:cNvPr>
            <p:cNvCxnSpPr/>
            <p:nvPr/>
          </p:nvCxnSpPr>
          <p:spPr>
            <a:xfrm>
              <a:off x="3269538" y="139167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B91C760D-DBAD-B6F4-1B11-818402A0765B}"/>
                </a:ext>
              </a:extLst>
            </p:cNvPr>
            <p:cNvCxnSpPr/>
            <p:nvPr/>
          </p:nvCxnSpPr>
          <p:spPr>
            <a:xfrm>
              <a:off x="4632215" y="1610979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4EA7CB47-66CF-F209-39E0-008625A5FE7B}"/>
                </a:ext>
              </a:extLst>
            </p:cNvPr>
            <p:cNvCxnSpPr/>
            <p:nvPr/>
          </p:nvCxnSpPr>
          <p:spPr>
            <a:xfrm>
              <a:off x="6699155" y="1383494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9D6C143C-4925-AACF-E255-8003B3BD2FF3}"/>
                </a:ext>
              </a:extLst>
            </p:cNvPr>
            <p:cNvCxnSpPr/>
            <p:nvPr/>
          </p:nvCxnSpPr>
          <p:spPr>
            <a:xfrm>
              <a:off x="4751164" y="2030265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0">
              <a:extLst>
                <a:ext uri="{FF2B5EF4-FFF2-40B4-BE49-F238E27FC236}">
                  <a16:creationId xmlns:a16="http://schemas.microsoft.com/office/drawing/2014/main" id="{C47760AE-C0C5-7FC4-C013-2FE2ACE752B3}"/>
                </a:ext>
              </a:extLst>
            </p:cNvPr>
            <p:cNvCxnSpPr/>
            <p:nvPr/>
          </p:nvCxnSpPr>
          <p:spPr>
            <a:xfrm>
              <a:off x="7607098" y="181170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F0E8F966-FE95-7035-DC5C-505B3AC24485}"/>
                </a:ext>
              </a:extLst>
            </p:cNvPr>
            <p:cNvCxnSpPr/>
            <p:nvPr/>
          </p:nvCxnSpPr>
          <p:spPr>
            <a:xfrm>
              <a:off x="6965340" y="2230987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F54136D2-82D7-32F1-1E5C-282DFD3E0DD5}"/>
                </a:ext>
              </a:extLst>
            </p:cNvPr>
            <p:cNvCxnSpPr/>
            <p:nvPr/>
          </p:nvCxnSpPr>
          <p:spPr>
            <a:xfrm>
              <a:off x="2596672" y="2240651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0DEEBB32-C396-1844-32DC-2857001C9DD5}"/>
                </a:ext>
              </a:extLst>
            </p:cNvPr>
            <p:cNvCxnSpPr/>
            <p:nvPr/>
          </p:nvCxnSpPr>
          <p:spPr>
            <a:xfrm>
              <a:off x="5076771" y="181170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709B4727-2D99-394B-31D7-0C6FE879D179}"/>
              </a:ext>
            </a:extLst>
          </p:cNvPr>
          <p:cNvCxnSpPr>
            <a:cxnSpLocks/>
          </p:cNvCxnSpPr>
          <p:nvPr/>
        </p:nvCxnSpPr>
        <p:spPr>
          <a:xfrm>
            <a:off x="2598982" y="1418435"/>
            <a:ext cx="8057" cy="14236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0C1BF16D-6D66-5B69-471C-4896CD90BBA6}"/>
                  </a:ext>
                </a:extLst>
              </p:cNvPr>
              <p:cNvSpPr txBox="1"/>
              <p:nvPr/>
            </p:nvSpPr>
            <p:spPr>
              <a:xfrm>
                <a:off x="2185706" y="1158316"/>
                <a:ext cx="86555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0C1BF16D-6D66-5B69-471C-4896CD90B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5706" y="1158316"/>
                <a:ext cx="865558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D60F65E9-B0EA-FA47-B191-34BC37715D84}"/>
              </a:ext>
            </a:extLst>
          </p:cNvPr>
          <p:cNvCxnSpPr>
            <a:cxnSpLocks/>
          </p:cNvCxnSpPr>
          <p:nvPr/>
        </p:nvCxnSpPr>
        <p:spPr>
          <a:xfrm>
            <a:off x="9442933" y="1421040"/>
            <a:ext cx="8057" cy="14236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5F09719A-EA12-C38C-FEA4-6943E0723999}"/>
                  </a:ext>
                </a:extLst>
              </p:cNvPr>
              <p:cNvSpPr txBox="1"/>
              <p:nvPr/>
            </p:nvSpPr>
            <p:spPr>
              <a:xfrm>
                <a:off x="9018211" y="1156937"/>
                <a:ext cx="86555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5F09719A-EA12-C38C-FEA4-6943E0723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8211" y="1156937"/>
                <a:ext cx="865558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785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6E294-E8AD-18AB-0001-AA7C1CF6A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7714A9-D17B-700B-55DF-C62E4D7A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1D Example: Cars on a Freeway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572B8FC-C4E4-7E8E-D7EE-24C632C5856D}"/>
                  </a:ext>
                </a:extLst>
              </p:cNvPr>
              <p:cNvSpPr txBox="1"/>
              <p:nvPr/>
            </p:nvSpPr>
            <p:spPr>
              <a:xfrm>
                <a:off x="769062" y="3611423"/>
                <a:ext cx="11067557" cy="3055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Advection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a scalar quantity being carried by the car flow, e.g. number of people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Material derivative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 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𝐷𝑡</m:t>
                        </m:r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≔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𝜕𝜙</m:t>
                        </m:r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f>
                      <m:f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𝜕𝜙</m:t>
                        </m:r>
                        <m:d>
                          <m:dPr>
                            <m:ctrlP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altLang="zh-CN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resembles speed of change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in </a:t>
                </a:r>
                <a:r>
                  <a:rPr lang="en-US" altLang="zh-CN" sz="2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Lagrangian</a:t>
                </a:r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view.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Material derivative of velocity: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altLang="zh-CN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resembles acceleration in </a:t>
                </a:r>
                <a:r>
                  <a:rPr lang="en-US" altLang="zh-CN" sz="2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Lagrangian</a:t>
                </a:r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view.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572B8FC-C4E4-7E8E-D7EE-24C632C58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62" y="3611423"/>
                <a:ext cx="11067557" cy="3055516"/>
              </a:xfrm>
              <a:prstGeom prst="rect">
                <a:avLst/>
              </a:prstGeom>
              <a:blipFill>
                <a:blip r:embed="rId3"/>
                <a:stretch>
                  <a:fillRect l="-1101" t="-1992" b="-23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组合 44">
            <a:extLst>
              <a:ext uri="{FF2B5EF4-FFF2-40B4-BE49-F238E27FC236}">
                <a16:creationId xmlns:a16="http://schemas.microsoft.com/office/drawing/2014/main" id="{D6A73C80-8044-5935-57A5-3A5419CA5EE4}"/>
              </a:ext>
            </a:extLst>
          </p:cNvPr>
          <p:cNvGrpSpPr/>
          <p:nvPr/>
        </p:nvGrpSpPr>
        <p:grpSpPr>
          <a:xfrm>
            <a:off x="2043547" y="1565020"/>
            <a:ext cx="7878279" cy="2098454"/>
            <a:chOff x="2043547" y="1243870"/>
            <a:chExt cx="7878279" cy="2098454"/>
          </a:xfrm>
        </p:grpSpPr>
        <p:pic>
          <p:nvPicPr>
            <p:cNvPr id="2050" name="Picture 2" descr="An Improved Cellular Automata Traffic Flow Model Considering Driving Styles">
              <a:extLst>
                <a:ext uri="{FF2B5EF4-FFF2-40B4-BE49-F238E27FC236}">
                  <a16:creationId xmlns:a16="http://schemas.microsoft.com/office/drawing/2014/main" id="{DB0F5E8A-F117-87F5-E259-E9D585D43D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77"/>
            <a:stretch/>
          </p:blipFill>
          <p:spPr bwMode="auto">
            <a:xfrm>
              <a:off x="2043547" y="1243870"/>
              <a:ext cx="7878279" cy="2042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76B1A979-F1ED-CB3E-9B8F-5825C8235FE7}"/>
                    </a:ext>
                  </a:extLst>
                </p:cNvPr>
                <p:cNvSpPr txBox="1"/>
                <p:nvPr/>
              </p:nvSpPr>
              <p:spPr>
                <a:xfrm>
                  <a:off x="6588141" y="2972992"/>
                  <a:ext cx="35237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76B1A979-F1ED-CB3E-9B8F-5825C8235F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8141" y="2972992"/>
                  <a:ext cx="352378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5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06361326-018F-C281-606A-42710FBEBA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170554" y="14944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84AF1A59-8D86-13DB-6A01-EA0D0812A9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57" t="49327" r="7063" b="31136"/>
            <a:stretch/>
          </p:blipFill>
          <p:spPr bwMode="auto">
            <a:xfrm>
              <a:off x="6934600" y="14944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196F7B42-9FE0-3F15-E48B-206A50975B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2848917" y="1297960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5C416249-9FCB-9A1B-D1C7-44CAD3B5B8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234282" y="1493465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6BFB421B-3E95-9C40-9405-22EEB22CBF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306599" y="1294332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DF27BAB9-83C6-B753-1701-5D3906A63D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2683375" y="169813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E5C2CBAC-A3AA-6135-ECB2-19064D5852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535388" y="169813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8825BE5C-A324-78B7-3038-21709BD293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068740" y="191781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9060FFAA-ACC0-04E9-41D2-321FA93AA8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395173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267C5F58-C0D2-E15F-7BD7-A56D7DE24B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308965" y="191781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0BE6F317-BD83-730F-CADA-8B99B0CBDC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632215" y="17019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729954C8-0F9C-98B1-73AD-4531C8EB34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439532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396438D2-6C62-BE2C-3CAB-E2477743BB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158612" y="1289276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9D093514-D0DC-F404-7243-8C09225D1E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471484" y="1493465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C1B912D6-EF88-54EA-93E8-911DC98AB2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791888" y="1931002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2339BABD-999F-1BC9-B458-7FBF3AB578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343843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E364D64C-26F6-070B-F5FF-0214CFBC07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302841" y="1289276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8B1F5BEC-FF6D-8AF6-D4C6-46E18DA4F8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616555" y="1283651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7FA07CE1-28B7-29AE-8CAE-7F5CD34F2F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308616" y="150022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E846554A-BB24-24EF-AEF8-2E61056912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173844" y="17019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AF220F90-35F9-CF6A-9E71-D1B4C75B6E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782836" y="170925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A73C7873-9E7E-C55E-4C24-238FF851CA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817081" y="19144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BFE1C251-5461-2259-5E94-3650B77FC3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747589" y="19144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A69EFFC1-19B7-292A-0C63-D5A159D2BA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532115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345569C4-05DB-D522-E26B-5BA98A02EE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258313" y="211274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0DA7939C-5D42-C5B3-D131-CFEED28466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939832" y="19272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0B470B5B-F681-E50D-CEDC-AA77FF4B9E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807290" y="12855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68897929-6171-97A7-2511-89DC3A2227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 rot="20835282">
              <a:off x="3981509" y="239059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F7EB5B47-67D6-C9C8-DE51-F729B75EC0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 rot="360720">
              <a:off x="7094405" y="2390597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AC1870A5-6121-87E9-93B2-A3BF848130F5}"/>
                </a:ext>
              </a:extLst>
            </p:cNvPr>
            <p:cNvCxnSpPr/>
            <p:nvPr/>
          </p:nvCxnSpPr>
          <p:spPr>
            <a:xfrm>
              <a:off x="3269538" y="139167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DD1F9C52-E5A6-7633-5DAB-E9DE3737E14D}"/>
                </a:ext>
              </a:extLst>
            </p:cNvPr>
            <p:cNvCxnSpPr/>
            <p:nvPr/>
          </p:nvCxnSpPr>
          <p:spPr>
            <a:xfrm>
              <a:off x="4632215" y="1610979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8308C3BF-4BBC-A412-0232-0A9ECD0F743C}"/>
                </a:ext>
              </a:extLst>
            </p:cNvPr>
            <p:cNvCxnSpPr/>
            <p:nvPr/>
          </p:nvCxnSpPr>
          <p:spPr>
            <a:xfrm>
              <a:off x="6699155" y="1383494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8B4E488B-B145-4A02-2501-8E98E5C1E973}"/>
                </a:ext>
              </a:extLst>
            </p:cNvPr>
            <p:cNvCxnSpPr/>
            <p:nvPr/>
          </p:nvCxnSpPr>
          <p:spPr>
            <a:xfrm>
              <a:off x="4751164" y="2030265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0">
              <a:extLst>
                <a:ext uri="{FF2B5EF4-FFF2-40B4-BE49-F238E27FC236}">
                  <a16:creationId xmlns:a16="http://schemas.microsoft.com/office/drawing/2014/main" id="{107BB4FE-F54F-9C03-BF91-7E58CA87D08C}"/>
                </a:ext>
              </a:extLst>
            </p:cNvPr>
            <p:cNvCxnSpPr/>
            <p:nvPr/>
          </p:nvCxnSpPr>
          <p:spPr>
            <a:xfrm>
              <a:off x="7607098" y="181170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8895093B-E8D0-8F39-ABF5-393DDD83245F}"/>
                </a:ext>
              </a:extLst>
            </p:cNvPr>
            <p:cNvCxnSpPr/>
            <p:nvPr/>
          </p:nvCxnSpPr>
          <p:spPr>
            <a:xfrm>
              <a:off x="6965340" y="2230987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1795EFC9-6AEC-BE3F-7195-42DF07C0351B}"/>
                </a:ext>
              </a:extLst>
            </p:cNvPr>
            <p:cNvCxnSpPr/>
            <p:nvPr/>
          </p:nvCxnSpPr>
          <p:spPr>
            <a:xfrm>
              <a:off x="2596672" y="2240651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A34F472E-4202-5CBB-6998-A5397AA1C757}"/>
                </a:ext>
              </a:extLst>
            </p:cNvPr>
            <p:cNvCxnSpPr/>
            <p:nvPr/>
          </p:nvCxnSpPr>
          <p:spPr>
            <a:xfrm>
              <a:off x="5076771" y="181170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BE8A926D-3017-5BC6-1B4C-4C1CB3617056}"/>
              </a:ext>
            </a:extLst>
          </p:cNvPr>
          <p:cNvCxnSpPr/>
          <p:nvPr/>
        </p:nvCxnSpPr>
        <p:spPr>
          <a:xfrm>
            <a:off x="7085409" y="1445198"/>
            <a:ext cx="0" cy="3516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FA4A6B84-180D-075B-3726-0CEFBDA1E393}"/>
                  </a:ext>
                </a:extLst>
              </p:cNvPr>
              <p:cNvSpPr txBox="1"/>
              <p:nvPr/>
            </p:nvSpPr>
            <p:spPr>
              <a:xfrm>
                <a:off x="6830134" y="1145660"/>
                <a:ext cx="5202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FA4A6B84-180D-075B-3726-0CEFBDA1E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0134" y="1145660"/>
                <a:ext cx="520236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9AF69B0D-0FB8-C77D-FD65-98E9573D1A77}"/>
              </a:ext>
            </a:extLst>
          </p:cNvPr>
          <p:cNvCxnSpPr/>
          <p:nvPr/>
        </p:nvCxnSpPr>
        <p:spPr>
          <a:xfrm>
            <a:off x="7319965" y="1932129"/>
            <a:ext cx="33869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0819539B-BF51-4E69-19A1-BFC6702D7AD2}"/>
                  </a:ext>
                </a:extLst>
              </p:cNvPr>
              <p:cNvSpPr txBox="1"/>
              <p:nvPr/>
            </p:nvSpPr>
            <p:spPr>
              <a:xfrm>
                <a:off x="7575797" y="1748302"/>
                <a:ext cx="48776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0819539B-BF51-4E69-19A1-BFC6702D7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797" y="1748302"/>
                <a:ext cx="487760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338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23079-866A-6B7C-4E60-7502C53A4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3FFF5E-71FF-43E2-5357-0CB8E7D94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3D Flow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0B3E3AB-63B6-E1FF-72AF-F8E6A86FE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t="6818" r="9281" b="1531"/>
          <a:stretch/>
        </p:blipFill>
        <p:spPr bwMode="auto">
          <a:xfrm>
            <a:off x="1088359" y="1901282"/>
            <a:ext cx="2854712" cy="305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8C9033B9-6BB7-CF66-677E-8E28B16A4168}"/>
              </a:ext>
            </a:extLst>
          </p:cNvPr>
          <p:cNvSpPr txBox="1"/>
          <p:nvPr/>
        </p:nvSpPr>
        <p:spPr>
          <a:xfrm>
            <a:off x="5104285" y="1474618"/>
            <a:ext cx="599935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How do these terms generalize to 3D?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latin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 Math" panose="02040503050406030204" pitchFamily="18" charset="0"/>
              </a:rPr>
              <a:t>Velocity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latin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 Math" panose="02040503050406030204" pitchFamily="18" charset="0"/>
              </a:rPr>
              <a:t>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latin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 Math" panose="02040503050406030204" pitchFamily="18" charset="0"/>
              </a:rPr>
              <a:t>Flux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latin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 Math" panose="02040503050406030204" pitchFamily="18" charset="0"/>
              </a:rPr>
              <a:t>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latin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 Math" panose="02040503050406030204" pitchFamily="18" charset="0"/>
              </a:rPr>
              <a:t>Advection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latin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 Math" panose="02040503050406030204" pitchFamily="18" charset="0"/>
              </a:rPr>
              <a:t>Material derivative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2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C0236-9ADC-D4ED-4FAF-670DEA2EA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4" name="表格 43">
                <a:extLst>
                  <a:ext uri="{FF2B5EF4-FFF2-40B4-BE49-F238E27FC236}">
                    <a16:creationId xmlns:a16="http://schemas.microsoft.com/office/drawing/2014/main" id="{6555E4D5-90BD-F596-0811-BAF4DA2761E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9022359"/>
                  </p:ext>
                </p:extLst>
              </p:nvPr>
            </p:nvGraphicFramePr>
            <p:xfrm>
              <a:off x="869215" y="1416595"/>
              <a:ext cx="10451502" cy="466499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601045">
                      <a:extLst>
                        <a:ext uri="{9D8B030D-6E8A-4147-A177-3AD203B41FA5}">
                          <a16:colId xmlns:a16="http://schemas.microsoft.com/office/drawing/2014/main" val="2922410771"/>
                        </a:ext>
                      </a:extLst>
                    </a:gridCol>
                    <a:gridCol w="4366623">
                      <a:extLst>
                        <a:ext uri="{9D8B030D-6E8A-4147-A177-3AD203B41FA5}">
                          <a16:colId xmlns:a16="http://schemas.microsoft.com/office/drawing/2014/main" val="2703597768"/>
                        </a:ext>
                      </a:extLst>
                    </a:gridCol>
                    <a:gridCol w="3483834">
                      <a:extLst>
                        <a:ext uri="{9D8B030D-6E8A-4147-A177-3AD203B41FA5}">
                          <a16:colId xmlns:a16="http://schemas.microsoft.com/office/drawing/2014/main" val="2334107577"/>
                        </a:ext>
                      </a:extLst>
                    </a:gridCol>
                  </a:tblGrid>
                  <a:tr h="29991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Velocity</a:t>
                          </a:r>
                        </a:p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⃑"/>
                                    <m:ctrlPr>
                                      <a:rPr lang="en-US" altLang="zh-CN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1876427"/>
                      </a:ext>
                    </a:extLst>
                  </a:tr>
                  <a:tr h="6400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Mass Density</a:t>
                          </a:r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d>
                                  <m:d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5075753"/>
                      </a:ext>
                    </a:extLst>
                  </a:tr>
                  <a:tr h="6400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</a:rPr>
                            <a:t>Mass Flux</a:t>
                          </a:r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  <m:d>
                                          <m:dPr>
                                            <m:ctrlPr>
                                              <a:rPr lang="en-US" altLang="zh-CN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zh-CN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  <m:r>
                                              <a:rPr lang="en-US" altLang="zh-CN" b="0" i="1" smtClean="0">
                                                <a:latin typeface="Cambria Math" panose="02040503050406030204" pitchFamily="18" charset="0"/>
                                              </a:rPr>
                                              <m:t>, </m:t>
                                            </m:r>
                                            <m:r>
                                              <a:rPr lang="en-US" altLang="zh-CN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  <m:d>
                                          <m:dPr>
                                            <m:ctrlPr>
                                              <a:rPr lang="en-US" altLang="zh-CN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zh-CN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  <m:r>
                                              <a:rPr lang="en-US" altLang="zh-CN" b="0" i="1" smtClean="0">
                                                <a:latin typeface="Cambria Math" panose="02040503050406030204" pitchFamily="18" charset="0"/>
                                              </a:rPr>
                                              <m:t>, </m:t>
                                            </m:r>
                                            <m:r>
                                              <a:rPr lang="en-US" altLang="zh-CN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∬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  <m:sup/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  <m:d>
                                      <m:d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en-US" altLang="zh-CN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</m:acc>
                                    <m:d>
                                      <m:dPr>
                                        <m:ctrlP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en-US" altLang="zh-CN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</m:nary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𝑑𝐴</m:t>
                                </m:r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68438252"/>
                      </a:ext>
                    </a:extLst>
                  </a:tr>
                  <a:tr h="6400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Mass Source</a:t>
                          </a:r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𝜕𝜌</m:t>
                                    </m:r>
                                  </m:num>
                                  <m:den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num>
                                  <m:den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𝜕𝜌</m:t>
                                    </m:r>
                                  </m:num>
                                  <m:den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∇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</m:acc>
                                  </m:e>
                                </m:d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6308156"/>
                      </a:ext>
                    </a:extLst>
                  </a:tr>
                  <a:tr h="6400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</a:rPr>
                            <a:t>Divergence Theorem</a:t>
                          </a:r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trlP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p>
                                  <m:e>
                                    <m:f>
                                      <m:fPr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𝑑𝐹</m:t>
                                        </m:r>
                                      </m:num>
                                      <m:den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𝑑𝑥</m:t>
                                        </m:r>
                                      </m:den>
                                    </m:f>
                                    <m:d>
                                      <m:dPr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𝑑𝑥</m:t>
                                    </m:r>
                                  </m:e>
                                </m:nary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∭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sub>
                                  <m:sup/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</m:acc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𝑑𝑉</m:t>
                                    </m:r>
                                  </m:e>
                                </m:nary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nary>
                                  <m:naryPr>
                                    <m:chr m:val="∯"/>
                                    <m:ctrlP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sub>
                                  <m:sup/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</m:acc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  <m:r>
                                      <m:rPr>
                                        <m:brk m:alnAt="23"/>
                                      </m:r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𝑑𝐴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574573"/>
                      </a:ext>
                    </a:extLst>
                  </a:tr>
                  <a:tr h="6400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Material Derivative</a:t>
                          </a:r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num>
                                  <m:den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𝐷𝑡</m:t>
                                    </m:r>
                                  </m:den>
                                </m:f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  <m:d>
                                  <m:d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𝜕𝜙</m:t>
                                    </m:r>
                                  </m:num>
                                  <m:den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f>
                                  <m:fPr>
                                    <m:ctrlPr>
                                      <a:rPr lang="en-US" altLang="zh-CN" sz="1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𝜕𝜙</m:t>
                                    </m:r>
                                  </m:num>
                                  <m:den>
                                    <m:r>
                                      <a:rPr lang="en-US" altLang="zh-CN" sz="1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num>
                                  <m:den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𝐷𝑡</m:t>
                                    </m:r>
                                  </m:den>
                                </m:f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  <m:d>
                                  <m:d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𝜕𝜙</m:t>
                                    </m:r>
                                  </m:num>
                                  <m:den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en-US" altLang="zh-CN" sz="18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</m:acc>
                                    <m:r>
                                      <a:rPr lang="en-US" altLang="zh-CN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∇</m:t>
                                    </m:r>
                                  </m:e>
                                </m:d>
                                <m:r>
                                  <a:rPr lang="en-US" altLang="zh-CN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4005673"/>
                      </a:ext>
                    </a:extLst>
                  </a:tr>
                  <a:tr h="6400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Acceleration</a:t>
                          </a:r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num>
                                  <m:den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𝐷𝑡</m:t>
                                    </m:r>
                                  </m:den>
                                </m:f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d>
                                  <m:d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altLang="zh-CN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num>
                                  <m:den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f>
                                  <m:fPr>
                                    <m:ctrlPr>
                                      <a:rPr lang="en-US" altLang="zh-CN" sz="1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num>
                                  <m:den>
                                    <m:r>
                                      <a:rPr lang="en-US" altLang="zh-CN" sz="1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num>
                                  <m:den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𝐷𝑡</m:t>
                                    </m:r>
                                  </m:den>
                                </m:f>
                                <m:acc>
                                  <m:accPr>
                                    <m:chr m:val="⃑"/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altLang="zh-CN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</m:acc>
                                  </m:num>
                                  <m:den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en-US" altLang="zh-CN" sz="18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</m:acc>
                                    <m:r>
                                      <a:rPr lang="en-US" altLang="zh-CN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∇</m:t>
                                    </m:r>
                                  </m:e>
                                </m:d>
                                <m:acc>
                                  <m:accPr>
                                    <m:chr m:val="⃑"/>
                                    <m:ctrlPr>
                                      <a:rPr lang="en-US" altLang="zh-CN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74723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4" name="表格 43">
                <a:extLst>
                  <a:ext uri="{FF2B5EF4-FFF2-40B4-BE49-F238E27FC236}">
                    <a16:creationId xmlns:a16="http://schemas.microsoft.com/office/drawing/2014/main" id="{6555E4D5-90BD-F596-0811-BAF4DA2761E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9022359"/>
                  </p:ext>
                </p:extLst>
              </p:nvPr>
            </p:nvGraphicFramePr>
            <p:xfrm>
              <a:off x="869215" y="1416595"/>
              <a:ext cx="10451502" cy="466499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601045">
                      <a:extLst>
                        <a:ext uri="{9D8B030D-6E8A-4147-A177-3AD203B41FA5}">
                          <a16:colId xmlns:a16="http://schemas.microsoft.com/office/drawing/2014/main" val="2922410771"/>
                        </a:ext>
                      </a:extLst>
                    </a:gridCol>
                    <a:gridCol w="4366623">
                      <a:extLst>
                        <a:ext uri="{9D8B030D-6E8A-4147-A177-3AD203B41FA5}">
                          <a16:colId xmlns:a16="http://schemas.microsoft.com/office/drawing/2014/main" val="2703597768"/>
                        </a:ext>
                      </a:extLst>
                    </a:gridCol>
                    <a:gridCol w="3483834">
                      <a:extLst>
                        <a:ext uri="{9D8B030D-6E8A-4147-A177-3AD203B41FA5}">
                          <a16:colId xmlns:a16="http://schemas.microsoft.com/office/drawing/2014/main" val="2334107577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Velocity</a:t>
                          </a:r>
                        </a:p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9693" t="-5714" r="-80056" b="-63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00175" t="-5714" r="-350" b="-63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1876427"/>
                      </a:ext>
                    </a:extLst>
                  </a:tr>
                  <a:tr h="6400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Mass Density</a:t>
                          </a:r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9693" t="-105714" r="-80056" b="-53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00175" t="-105714" r="-350" b="-53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5075753"/>
                      </a:ext>
                    </a:extLst>
                  </a:tr>
                  <a:tr h="7325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</a:rPr>
                            <a:t>Mass Flux</a:t>
                          </a:r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9693" t="-180000" r="-80056" b="-36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00175" t="-180000" r="-350" b="-36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68438252"/>
                      </a:ext>
                    </a:extLst>
                  </a:tr>
                  <a:tr h="6400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Mass Source</a:t>
                          </a:r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9693" t="-316981" r="-80056" b="-3132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00175" t="-316981" r="-350" b="-3132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66308156"/>
                      </a:ext>
                    </a:extLst>
                  </a:tr>
                  <a:tr h="7322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</a:rPr>
                            <a:t>Divergence Theorem</a:t>
                          </a:r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9693" t="-368333" r="-80056" b="-17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00175" t="-368333" r="-350" b="-17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574573"/>
                      </a:ext>
                    </a:extLst>
                  </a:tr>
                  <a:tr h="6400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Material Derivative</a:t>
                          </a:r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9693" t="-535238" r="-80056" b="-1019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00175" t="-535238" r="-350" b="-1019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4005673"/>
                      </a:ext>
                    </a:extLst>
                  </a:tr>
                  <a:tr h="6400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Acceleration</a:t>
                          </a:r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9693" t="-635238" r="-80056" b="-19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00175" t="-635238" r="-350" b="-19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747234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标题 1">
            <a:extLst>
              <a:ext uri="{FF2B5EF4-FFF2-40B4-BE49-F238E27FC236}">
                <a16:creationId xmlns:a16="http://schemas.microsoft.com/office/drawing/2014/main" id="{44A2BDDB-A8BC-5E7C-83B1-350855B42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1D vs 3D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3E3D34D-585C-6262-1BA9-84A24E29F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t="6818" r="9281" b="1531"/>
          <a:stretch/>
        </p:blipFill>
        <p:spPr bwMode="auto">
          <a:xfrm>
            <a:off x="8979564" y="34455"/>
            <a:ext cx="1257674" cy="134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17" name="组合 4116">
            <a:extLst>
              <a:ext uri="{FF2B5EF4-FFF2-40B4-BE49-F238E27FC236}">
                <a16:creationId xmlns:a16="http://schemas.microsoft.com/office/drawing/2014/main" id="{20D7828B-971B-9785-3D04-3BBC2947ACCD}"/>
              </a:ext>
            </a:extLst>
          </p:cNvPr>
          <p:cNvGrpSpPr/>
          <p:nvPr/>
        </p:nvGrpSpPr>
        <p:grpSpPr>
          <a:xfrm>
            <a:off x="3957532" y="403710"/>
            <a:ext cx="3545444" cy="925527"/>
            <a:chOff x="2043547" y="1243870"/>
            <a:chExt cx="7878279" cy="2042902"/>
          </a:xfrm>
        </p:grpSpPr>
        <p:pic>
          <p:nvPicPr>
            <p:cNvPr id="4118" name="Picture 2" descr="An Improved Cellular Automata Traffic Flow Model Considering Driving Styles">
              <a:extLst>
                <a:ext uri="{FF2B5EF4-FFF2-40B4-BE49-F238E27FC236}">
                  <a16:creationId xmlns:a16="http://schemas.microsoft.com/office/drawing/2014/main" id="{0E45931B-223E-A888-1B9E-0FDA4C3182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77"/>
            <a:stretch/>
          </p:blipFill>
          <p:spPr bwMode="auto">
            <a:xfrm>
              <a:off x="2043547" y="1243870"/>
              <a:ext cx="7878279" cy="2042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E68000AA-2B82-3A71-1D3A-8784EF5383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170554" y="14944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0" name="Picture 6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807079EF-D6A9-18A2-EA98-BBC5562D55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57" t="49327" r="7063" b="31136"/>
            <a:stretch/>
          </p:blipFill>
          <p:spPr bwMode="auto">
            <a:xfrm>
              <a:off x="6934600" y="14944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0E89EC1A-C1FA-1F36-0692-9C65395324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2848917" y="1297960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16C8F8CC-53CC-B41A-F03F-5589FFB06B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234282" y="1493465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B2DBE9CB-9C29-CA2A-199E-121AD14F99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306599" y="1294332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4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A136CF6A-9ABB-8F46-CC50-C35F9DB4A1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2683375" y="169813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3B31AE6C-383D-0481-0411-C328BFA8BA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535388" y="169813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6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04870642-80FF-33DB-B27C-5741E44339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068740" y="191781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7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55F23F4B-7EB6-BFA5-8863-C964A3022A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395173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A4DFF521-B19A-2270-6381-7A9B56F71F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308965" y="191781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B7ED82DA-D230-28D9-156C-1EF9CE5623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632215" y="17019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D0E58C73-B94B-52E1-A865-141F41B94F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439532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008D0FAF-02F4-5537-5C8B-2C4AB2117C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158612" y="1289276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D0F69544-D6F5-4583-635C-67284BFC10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471484" y="1493465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94747C27-366F-1818-3838-B7F41A3488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791888" y="1931002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4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45754F0D-C97B-4B56-36C8-FA2F32DA0D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343843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1E0AF252-48C9-7D39-0456-4B25645848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302841" y="1289276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6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2930B576-6806-2912-F9DA-F723088886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616555" y="1283651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7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3E42DD5E-750B-4A85-1ADA-B95E68D98D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308616" y="150022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CDDCD571-103B-5241-74AC-5A263F7B15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173844" y="17019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3C9AE656-C256-F234-A841-F6E788B1A6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782836" y="170925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648BCF36-AEAE-C241-7D02-90DDCC65A0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817081" y="19144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978B230E-91BC-23FD-AB76-1C29C3F3BE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747589" y="19144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2D5E0AA7-38EE-493E-993C-37CE97DA82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532115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11AF4379-F506-D375-C34F-3E2DCECB9B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258313" y="211274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4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6B98F8D4-2C72-965D-5E7A-D3A240772F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939832" y="19272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E190FFAC-0F32-53BE-2D32-92A07679E4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807290" y="12855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6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1763B270-5BA6-2231-3879-196F0CCE3E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 rot="20835282">
              <a:off x="3981509" y="239059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7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1583EB2D-1302-C3F0-0B40-3DD3E2E369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 rot="360720">
              <a:off x="7094405" y="2390597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148" name="直接箭头连接符 4147">
              <a:extLst>
                <a:ext uri="{FF2B5EF4-FFF2-40B4-BE49-F238E27FC236}">
                  <a16:creationId xmlns:a16="http://schemas.microsoft.com/office/drawing/2014/main" id="{C111972F-E61E-D323-0223-AF7922C57155}"/>
                </a:ext>
              </a:extLst>
            </p:cNvPr>
            <p:cNvCxnSpPr/>
            <p:nvPr/>
          </p:nvCxnSpPr>
          <p:spPr>
            <a:xfrm>
              <a:off x="3269538" y="139167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9" name="直接箭头连接符 4148">
              <a:extLst>
                <a:ext uri="{FF2B5EF4-FFF2-40B4-BE49-F238E27FC236}">
                  <a16:creationId xmlns:a16="http://schemas.microsoft.com/office/drawing/2014/main" id="{6D7D5436-C50A-D2E3-A800-533B8A18D6FF}"/>
                </a:ext>
              </a:extLst>
            </p:cNvPr>
            <p:cNvCxnSpPr/>
            <p:nvPr/>
          </p:nvCxnSpPr>
          <p:spPr>
            <a:xfrm>
              <a:off x="4632215" y="1610979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0" name="直接箭头连接符 4149">
              <a:extLst>
                <a:ext uri="{FF2B5EF4-FFF2-40B4-BE49-F238E27FC236}">
                  <a16:creationId xmlns:a16="http://schemas.microsoft.com/office/drawing/2014/main" id="{5B0ACD1C-8D27-58C3-9ED1-36FC9519276E}"/>
                </a:ext>
              </a:extLst>
            </p:cNvPr>
            <p:cNvCxnSpPr/>
            <p:nvPr/>
          </p:nvCxnSpPr>
          <p:spPr>
            <a:xfrm>
              <a:off x="6699155" y="1383494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1" name="直接箭头连接符 4150">
              <a:extLst>
                <a:ext uri="{FF2B5EF4-FFF2-40B4-BE49-F238E27FC236}">
                  <a16:creationId xmlns:a16="http://schemas.microsoft.com/office/drawing/2014/main" id="{4A9A0B53-966D-15D7-8101-DE272E8C1BAE}"/>
                </a:ext>
              </a:extLst>
            </p:cNvPr>
            <p:cNvCxnSpPr/>
            <p:nvPr/>
          </p:nvCxnSpPr>
          <p:spPr>
            <a:xfrm>
              <a:off x="4751164" y="2030265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2" name="直接箭头连接符 4151">
              <a:extLst>
                <a:ext uri="{FF2B5EF4-FFF2-40B4-BE49-F238E27FC236}">
                  <a16:creationId xmlns:a16="http://schemas.microsoft.com/office/drawing/2014/main" id="{41C0C8CC-ACF7-5DB7-31DE-2A001DB81122}"/>
                </a:ext>
              </a:extLst>
            </p:cNvPr>
            <p:cNvCxnSpPr/>
            <p:nvPr/>
          </p:nvCxnSpPr>
          <p:spPr>
            <a:xfrm>
              <a:off x="7607098" y="181170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3" name="直接箭头连接符 4152">
              <a:extLst>
                <a:ext uri="{FF2B5EF4-FFF2-40B4-BE49-F238E27FC236}">
                  <a16:creationId xmlns:a16="http://schemas.microsoft.com/office/drawing/2014/main" id="{F50BF8A6-114E-CF14-3D0B-2932035B22CE}"/>
                </a:ext>
              </a:extLst>
            </p:cNvPr>
            <p:cNvCxnSpPr/>
            <p:nvPr/>
          </p:nvCxnSpPr>
          <p:spPr>
            <a:xfrm>
              <a:off x="6965340" y="2230987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4" name="直接箭头连接符 4153">
              <a:extLst>
                <a:ext uri="{FF2B5EF4-FFF2-40B4-BE49-F238E27FC236}">
                  <a16:creationId xmlns:a16="http://schemas.microsoft.com/office/drawing/2014/main" id="{5701704B-5C27-16B5-6DB1-466A643ED551}"/>
                </a:ext>
              </a:extLst>
            </p:cNvPr>
            <p:cNvCxnSpPr/>
            <p:nvPr/>
          </p:nvCxnSpPr>
          <p:spPr>
            <a:xfrm>
              <a:off x="2596672" y="2240651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5" name="直接箭头连接符 4154">
              <a:extLst>
                <a:ext uri="{FF2B5EF4-FFF2-40B4-BE49-F238E27FC236}">
                  <a16:creationId xmlns:a16="http://schemas.microsoft.com/office/drawing/2014/main" id="{3A38D051-C776-68B3-0199-89B71402BB1C}"/>
                </a:ext>
              </a:extLst>
            </p:cNvPr>
            <p:cNvCxnSpPr/>
            <p:nvPr/>
          </p:nvCxnSpPr>
          <p:spPr>
            <a:xfrm>
              <a:off x="5076771" y="181170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784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057B7-B129-A70E-D836-E4774AFBC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1BFDEF-07C6-8DB7-BE27-0CA48F30C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3D Vector Calculus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7A0408E-BAAA-B92D-8886-AAA958B78A8A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5289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region of interest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Scalar field:</a:t>
                </a:r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smooth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Example: inner product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⃑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⃑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 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Example: density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Set of all scalar field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</m:s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≔</m:t>
                    </m:r>
                    <m:d>
                      <m:dPr>
                        <m:begChr m:val="{"/>
                        <m:endChr m:val="}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</m:d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Vector field: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smooth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Example: constant vector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Example: linear map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acc>
                      <m:accPr>
                        <m:chr m:val="⃑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3×3</m:t>
                        </m:r>
                      </m:sup>
                    </m:sSup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Example: velocity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⃑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mr>
                        </m:m>
                      </m:e>
                    </m:d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Set of all vector field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≔</m:t>
                    </m:r>
                    <m:d>
                      <m:dPr>
                        <m:begChr m:val="{"/>
                        <m:endChr m:val="}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7A0408E-BAAA-B92D-8886-AAA958B78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5289077"/>
              </a:xfrm>
              <a:prstGeom prst="rect">
                <a:avLst/>
              </a:prstGeom>
              <a:blipFill>
                <a:blip r:embed="rId3"/>
                <a:stretch>
                  <a:fillRect l="-812" t="-922" b="-5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16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5D9F5-5072-C840-391A-7A60B7138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1DC540-4774-8652-CDD2-A022C21F8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3D Vector Calculus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2886FE4-F9B4-3F34-C0AD-8EC836CA2D3F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4651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Gradient of a scalar field: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grad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⃑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𝜕𝜙</m:t>
                              </m:r>
                            </m:num>
                            <m:den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𝜕𝜙</m:t>
                              </m:r>
                            </m:num>
                            <m:den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𝜕𝜙</m:t>
                              </m:r>
                            </m:num>
                            <m:den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altLang="zh-CN" sz="2400" b="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Example: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CN" sz="2400" i="1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Example: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⃑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=2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Example: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ra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⃑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den>
                    </m:f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The </a:t>
                </a:r>
                <a:r>
                  <a:rPr lang="en-US" altLang="zh-CN" sz="2400" dirty="0" err="1">
                    <a:latin typeface="Cambria Math" panose="02040503050406030204" pitchFamily="18" charset="0"/>
                  </a:rPr>
                  <a:t>Nabla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 symbol: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≔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, </m:t>
                        </m:r>
                        <m:f>
                          <m:f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e>
                    </m:d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Product rule: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𝑓𝑔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Chain rule: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𝑑𝑓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⃑"/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</m:d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⃑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e>
                    </m:d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𝑑𝑔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⃑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∘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2886FE4-F9B4-3F34-C0AD-8EC836CA2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4651210"/>
              </a:xfrm>
              <a:prstGeom prst="rect">
                <a:avLst/>
              </a:prstGeom>
              <a:blipFill>
                <a:blip r:embed="rId3"/>
                <a:stretch>
                  <a:fillRect l="-812" t="-10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384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2E7CF-812F-876D-445B-242084003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869972-2E90-4F09-292F-BA22114E8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3D Vector Calculus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8F6CBF7-1D8F-585C-EA0C-6BDE0B5B27F2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5083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Gradient of a vector field: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grad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⃑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×3</m:t>
                          </m:r>
                        </m:sup>
                      </m:sSup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Example: 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𝐴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Product rule: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acc>
                          <m:accPr>
                            <m:chr m:val="⃑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⃑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acc>
                      <m:accPr>
                        <m:chr m:val="⃑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Product rule: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</a:rPr>
                      <m:t>∇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acc>
                      </m:e>
                    </m:d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</a:rPr>
                      <m:t>∇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acc>
                    <m:r>
                      <a:rPr lang="en-US" altLang="zh-CN" sz="24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acc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</a:rPr>
                      <m:t>∇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Chain rule: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⃑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∘</m:t>
                            </m:r>
                            <m:acc>
                              <m:accPr>
                                <m:chr m:val="⃑"/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acc>
                          </m:e>
                        </m:d>
                      </m:num>
                      <m:den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den>
                    </m:f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num>
                      <m:den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den>
                    </m:f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acc>
                        <m:d>
                          <m:d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⃑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e>
                    </m:d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acc>
                      </m:num>
                      <m:den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den>
                    </m:f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8F6CBF7-1D8F-585C-EA0C-6BDE0B5B27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5083892"/>
              </a:xfrm>
              <a:prstGeom prst="rect">
                <a:avLst/>
              </a:prstGeom>
              <a:blipFill>
                <a:blip r:embed="rId3"/>
                <a:stretch>
                  <a:fillRect l="-812" t="-9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595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932D9-DEFF-B748-9F66-68CF979DD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CB57D4-B6DC-87FE-9C6A-8F3E4B3EF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3D Vector Calculus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DACF085-6FDC-1675-22A2-B9CA7AD6294B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1291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Curl of a vector field: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curl</m:t>
                      </m:r>
                      <m:r>
                        <a:rPr lang="en-US" altLang="zh-CN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CN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CN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CN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  <m:r>
                        <a:rPr lang="en-US" altLang="zh-CN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altLang="zh-CN" sz="24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DACF085-6FDC-1675-22A2-B9CA7AD62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1291507"/>
              </a:xfrm>
              <a:prstGeom prst="rect">
                <a:avLst/>
              </a:prstGeom>
              <a:blipFill>
                <a:blip r:embed="rId3"/>
                <a:stretch>
                  <a:fillRect l="-812" t="-37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16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8F549-E969-4B52-330C-A99843CE0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E60A04-1437-DD74-451E-D1F90C07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What Are Fluids?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CF0A5D6-ECEF-0C14-8FCE-013143F06CCD}"/>
              </a:ext>
            </a:extLst>
          </p:cNvPr>
          <p:cNvSpPr txBox="1"/>
          <p:nvPr/>
        </p:nvSpPr>
        <p:spPr>
          <a:xfrm>
            <a:off x="724887" y="1506022"/>
            <a:ext cx="298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Liquids</a:t>
            </a:r>
            <a:endParaRPr lang="zh-CN" altLang="en-US" sz="2800" dirty="0">
              <a:latin typeface="Cambria Math" panose="020405030504060302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B76375B-ECF4-F989-E1F5-84A139225479}"/>
              </a:ext>
            </a:extLst>
          </p:cNvPr>
          <p:cNvSpPr txBox="1"/>
          <p:nvPr/>
        </p:nvSpPr>
        <p:spPr>
          <a:xfrm>
            <a:off x="4605954" y="1519520"/>
            <a:ext cx="298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Gases</a:t>
            </a:r>
            <a:endParaRPr lang="zh-CN" altLang="en-US" sz="2800" dirty="0">
              <a:latin typeface="Cambria Math" panose="020405030504060302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BFF9E74-D1C5-AF97-48B4-52570F4BD20B}"/>
              </a:ext>
            </a:extLst>
          </p:cNvPr>
          <p:cNvSpPr txBox="1"/>
          <p:nvPr/>
        </p:nvSpPr>
        <p:spPr>
          <a:xfrm>
            <a:off x="8487022" y="1429078"/>
            <a:ext cx="298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Granular</a:t>
            </a:r>
            <a:endParaRPr lang="zh-CN" altLang="en-US" sz="2800" dirty="0">
              <a:latin typeface="Cambria Math" panose="02040503050406030204" pitchFamily="18" charset="0"/>
            </a:endParaRPr>
          </a:p>
        </p:txBody>
      </p:sp>
      <p:pic>
        <p:nvPicPr>
          <p:cNvPr id="13" name="图片 12" descr="图形用户界面, 应用程序, Word&#10;&#10;AI 生成的内容可能不正确。">
            <a:extLst>
              <a:ext uri="{FF2B5EF4-FFF2-40B4-BE49-F238E27FC236}">
                <a16:creationId xmlns:a16="http://schemas.microsoft.com/office/drawing/2014/main" id="{39CEF495-BF2C-D732-3C97-30DC63644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2" t="46619" r="55816" b="37617"/>
          <a:stretch/>
        </p:blipFill>
        <p:spPr>
          <a:xfrm>
            <a:off x="8916277" y="2043889"/>
            <a:ext cx="2437521" cy="2060060"/>
          </a:xfrm>
          <a:prstGeom prst="rect">
            <a:avLst/>
          </a:prstGeom>
        </p:spPr>
      </p:pic>
      <p:pic>
        <p:nvPicPr>
          <p:cNvPr id="16" name="图片 15" descr="图形用户界面, 应用程序, Word&#10;&#10;AI 生成的内容可能不正确。">
            <a:extLst>
              <a:ext uri="{FF2B5EF4-FFF2-40B4-BE49-F238E27FC236}">
                <a16:creationId xmlns:a16="http://schemas.microsoft.com/office/drawing/2014/main" id="{2A1BE35F-F975-12D4-B0C0-7B9D5F652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0" t="46619" r="34558" b="37823"/>
          <a:stretch/>
        </p:blipFill>
        <p:spPr>
          <a:xfrm>
            <a:off x="8916277" y="4322841"/>
            <a:ext cx="2437523" cy="2033158"/>
          </a:xfrm>
          <a:prstGeom prst="rect">
            <a:avLst/>
          </a:prstGeom>
        </p:spPr>
      </p:pic>
      <p:pic>
        <p:nvPicPr>
          <p:cNvPr id="1026" name="Picture 2" descr="Nvidia Physx Flex and Other Fluid Solvers for High-Quality Fluid Simulation  - CGI Сoffee">
            <a:extLst>
              <a:ext uri="{FF2B5EF4-FFF2-40B4-BE49-F238E27FC236}">
                <a16:creationId xmlns:a16="http://schemas.microsoft.com/office/drawing/2014/main" id="{C9A8BF63-E70A-FC08-314E-094E3C974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30" y="4322841"/>
            <a:ext cx="2572426" cy="217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7" descr="图形用户界面&#10;&#10;AI 生成的内容可能不正确。">
            <a:extLst>
              <a:ext uri="{FF2B5EF4-FFF2-40B4-BE49-F238E27FC236}">
                <a16:creationId xmlns:a16="http://schemas.microsoft.com/office/drawing/2014/main" id="{27CB0129-EC67-0CAC-494A-2818C1B81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9" t="39149" r="10882" b="31986"/>
          <a:stretch/>
        </p:blipFill>
        <p:spPr>
          <a:xfrm>
            <a:off x="4963176" y="2042740"/>
            <a:ext cx="2677010" cy="2060060"/>
          </a:xfrm>
          <a:prstGeom prst="rect">
            <a:avLst/>
          </a:prstGeom>
        </p:spPr>
      </p:pic>
      <p:pic>
        <p:nvPicPr>
          <p:cNvPr id="31" name="图片 30" descr="图形用户界面&#10;&#10;AI 生成的内容可能不正确。">
            <a:extLst>
              <a:ext uri="{FF2B5EF4-FFF2-40B4-BE49-F238E27FC236}">
                <a16:creationId xmlns:a16="http://schemas.microsoft.com/office/drawing/2014/main" id="{D6E47A5E-6D01-0128-7DC4-FE3D4A6B5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3" t="39078" r="53524" b="32057"/>
          <a:stretch/>
        </p:blipFill>
        <p:spPr>
          <a:xfrm>
            <a:off x="4963176" y="4322841"/>
            <a:ext cx="2718066" cy="2060060"/>
          </a:xfrm>
          <a:prstGeom prst="rect">
            <a:avLst/>
          </a:prstGeom>
        </p:spPr>
      </p:pic>
      <p:pic>
        <p:nvPicPr>
          <p:cNvPr id="1028" name="Picture 4" descr="flex 1million particles softimage viewport">
            <a:extLst>
              <a:ext uri="{FF2B5EF4-FFF2-40B4-BE49-F238E27FC236}">
                <a16:creationId xmlns:a16="http://schemas.microsoft.com/office/drawing/2014/main" id="{F63C39E1-4769-1945-01C7-195DD720B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30" y="2042740"/>
            <a:ext cx="2751039" cy="206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5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4FDDF-D4D4-EF6C-A3F9-A375A3E34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2C2D2E-D117-F782-089B-598883DC7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3D Vector Calculus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005EE1D-E712-2F64-E5C3-B27291EFD447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2153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Curl of a vector field: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curl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CN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CN" sz="24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Example: 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𝐴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32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23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31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21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Example: 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⃑"/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⃑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=2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005EE1D-E712-2F64-E5C3-B27291EFD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2153988"/>
              </a:xfrm>
              <a:prstGeom prst="rect">
                <a:avLst/>
              </a:prstGeom>
              <a:blipFill>
                <a:blip r:embed="rId3"/>
                <a:stretch>
                  <a:fillRect l="-812" t="-2266" b="-39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DAC5E0D-631A-9E7B-9640-D007C19CBDB0}"/>
                  </a:ext>
                </a:extLst>
              </p:cNvPr>
              <p:cNvSpPr txBox="1"/>
              <p:nvPr/>
            </p:nvSpPr>
            <p:spPr>
              <a:xfrm>
                <a:off x="9047723" y="0"/>
                <a:ext cx="3144277" cy="19015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mtClean="0">
                          <a:latin typeface="Cambria Math" panose="02040503050406030204" pitchFamily="18" charset="0"/>
                        </a:rPr>
                        <m:t>∇</m:t>
                      </m:r>
                      <m:acc>
                        <m:accPr>
                          <m:chr m:val="⃑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1800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1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1800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1800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18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18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CN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1800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sz="18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18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CN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18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sz="18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18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DAC5E0D-631A-9E7B-9640-D007C19CB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7723" y="0"/>
                <a:ext cx="3144277" cy="19015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6696618D-C47D-5CE7-68FC-1DE0CE0DFD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088" t="16528" r="13678" b="11217"/>
          <a:stretch/>
        </p:blipFill>
        <p:spPr>
          <a:xfrm>
            <a:off x="4343440" y="3660010"/>
            <a:ext cx="3278494" cy="29970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C5B074A-9635-934C-307D-6D2618B960D7}"/>
                  </a:ext>
                </a:extLst>
              </p:cNvPr>
              <p:cNvSpPr txBox="1"/>
              <p:nvPr/>
            </p:nvSpPr>
            <p:spPr>
              <a:xfrm>
                <a:off x="7868221" y="4746958"/>
                <a:ext cx="1259353" cy="823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acc>
                      <m:r>
                        <a:rPr lang="en-US" altLang="zh-CN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C5B074A-9635-934C-307D-6D2618B96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221" y="4746958"/>
                <a:ext cx="1259353" cy="823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481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711C9-1156-DCBE-BF06-B4C5737CE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A4521E-59E2-AB55-A5B5-FFE03F4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3D Vector Calculus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B359397-DC07-243C-CBAA-A8238F77ED64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1237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Divergence of a vector field: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iv</m:t>
                      </m:r>
                      <m:r>
                        <a:rPr lang="en-US" altLang="zh-CN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CN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brk m:alnAt="7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brk m:alnAt="7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brk m:alnAt="7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brk m:alnAt="7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brk m:alnAt="7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brk m:alnAt="7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CN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p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B359397-DC07-243C-CBAA-A8238F77E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1237134"/>
              </a:xfrm>
              <a:prstGeom prst="rect">
                <a:avLst/>
              </a:prstGeom>
              <a:blipFill>
                <a:blip r:embed="rId3"/>
                <a:stretch>
                  <a:fillRect l="-812" t="-3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971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EBE55-E2BD-2D78-7B5A-41AD61AF6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32334C-921C-DA0B-E1FB-AE92E395A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3D Vector Calculus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7DF90BF3-DDCE-5893-90E6-11E8F02918C8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1651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Divergence of a vector field: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iv</m:t>
                      </m:r>
                      <m:r>
                        <a:rPr lang="en-US" altLang="zh-CN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CN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brk m:alnAt="7"/>
                            </m:r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brk m:alnAt="7"/>
                            </m:r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brk m:alnAt="7"/>
                            </m:rPr>
                            <a:rPr lang="en-US" altLang="zh-CN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brk m:alnAt="7"/>
                            </m:rPr>
                            <a:rPr lang="en-US" altLang="zh-CN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brk m:alnAt="7"/>
                            </m:rPr>
                            <a:rPr lang="en-US" altLang="zh-CN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brk m:alnAt="7"/>
                            </m:rPr>
                            <a:rPr lang="en-US" altLang="zh-CN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CN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p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Example: 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𝐴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tr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altLang="zh-CN" sz="24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7DF90BF3-DDCE-5893-90E6-11E8F0291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1651221"/>
              </a:xfrm>
              <a:prstGeom prst="rect">
                <a:avLst/>
              </a:prstGeom>
              <a:blipFill>
                <a:blip r:embed="rId3"/>
                <a:stretch>
                  <a:fillRect l="-812" t="-2952" b="-73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7F3B6E5-B699-B863-382A-8AA71D1A09CE}"/>
                  </a:ext>
                </a:extLst>
              </p:cNvPr>
              <p:cNvSpPr txBox="1"/>
              <p:nvPr/>
            </p:nvSpPr>
            <p:spPr>
              <a:xfrm>
                <a:off x="9047723" y="0"/>
                <a:ext cx="3144277" cy="19015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mtClean="0">
                          <a:latin typeface="Cambria Math" panose="02040503050406030204" pitchFamily="18" charset="0"/>
                        </a:rPr>
                        <m:t>∇</m:t>
                      </m:r>
                      <m:acc>
                        <m:accPr>
                          <m:chr m:val="⃑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CN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18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18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18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CN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18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CN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sz="18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1800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7F3B6E5-B699-B863-382A-8AA71D1A0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7723" y="0"/>
                <a:ext cx="3144277" cy="19015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60ED2908-80BE-9E23-6DFB-FD1AA4DE2D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809" t="10299" r="13742" b="9860"/>
          <a:stretch/>
        </p:blipFill>
        <p:spPr>
          <a:xfrm>
            <a:off x="4426812" y="3358605"/>
            <a:ext cx="3338375" cy="3161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DF9C193-D7F1-D05F-96A6-CF30BA956249}"/>
                  </a:ext>
                </a:extLst>
              </p:cNvPr>
              <p:cNvSpPr txBox="1"/>
              <p:nvPr/>
            </p:nvSpPr>
            <p:spPr>
              <a:xfrm>
                <a:off x="8090660" y="4527072"/>
                <a:ext cx="1914126" cy="824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DF9C193-D7F1-D05F-96A6-CF30BA956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0660" y="4527072"/>
                <a:ext cx="1914126" cy="8249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732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2FE93-96A7-5765-DA50-8C7706D13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F93780-0D4E-370D-2275-32AAF72BF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3D Vector Calculus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78C04B0D-1333-F450-DFDF-5F1DE8374C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60805965"/>
                  </p:ext>
                </p:extLst>
              </p:nvPr>
            </p:nvGraphicFramePr>
            <p:xfrm>
              <a:off x="724887" y="1278161"/>
              <a:ext cx="10515600" cy="471273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628900">
                      <a:extLst>
                        <a:ext uri="{9D8B030D-6E8A-4147-A177-3AD203B41FA5}">
                          <a16:colId xmlns:a16="http://schemas.microsoft.com/office/drawing/2014/main" val="3618715471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1152487032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3140391121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2238375532"/>
                        </a:ext>
                      </a:extLst>
                    </a:gridCol>
                  </a:tblGrid>
                  <a:tr h="2379439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1458848"/>
                      </a:ext>
                    </a:extLst>
                  </a:tr>
                  <a:tr h="50545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⃑"/>
                                    <m:ctrlP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 −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38595328"/>
                      </a:ext>
                    </a:extLst>
                  </a:tr>
                  <a:tr h="50545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grad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acc>
                                  <m:accPr>
                                    <m:chr m:val="⃑"/>
                                    <m:ctrlP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e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9237467"/>
                      </a:ext>
                    </a:extLst>
                  </a:tr>
                  <a:tr h="50545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curl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acc>
                                  <m:accPr>
                                    <m:chr m:val="⃑"/>
                                    <m:ctrlP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0, 0, 0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1, 1, 1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1, −1,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7811107"/>
                      </a:ext>
                    </a:extLst>
                  </a:tr>
                  <a:tr h="50545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div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acc>
                                  <m:accPr>
                                    <m:chr m:val="⃑"/>
                                    <m:ctrlP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84671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78C04B0D-1333-F450-DFDF-5F1DE8374C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60805965"/>
                  </p:ext>
                </p:extLst>
              </p:nvPr>
            </p:nvGraphicFramePr>
            <p:xfrm>
              <a:off x="724887" y="1278161"/>
              <a:ext cx="10515600" cy="471273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628900">
                      <a:extLst>
                        <a:ext uri="{9D8B030D-6E8A-4147-A177-3AD203B41FA5}">
                          <a16:colId xmlns:a16="http://schemas.microsoft.com/office/drawing/2014/main" val="3618715471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1152487032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3140391121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2238375532"/>
                        </a:ext>
                      </a:extLst>
                    </a:gridCol>
                  </a:tblGrid>
                  <a:tr h="2379439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1458848"/>
                      </a:ext>
                    </a:extLst>
                  </a:tr>
                  <a:tr h="50545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31" t="-472289" r="-300000" b="-3638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00464" t="-472289" r="-200696" b="-3638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472289" r="-100231" b="-3638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00696" t="-472289" r="-464" b="-3638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8595328"/>
                      </a:ext>
                    </a:extLst>
                  </a:tr>
                  <a:tr h="81692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31" t="-354478" r="-300000" b="-1253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00464" t="-354478" r="-200696" b="-1253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354478" r="-100231" b="-1253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00696" t="-354478" r="-464" b="-1253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79237467"/>
                      </a:ext>
                    </a:extLst>
                  </a:tr>
                  <a:tr h="50545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31" t="-733735" r="-300000" b="-102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00464" t="-733735" r="-200696" b="-102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733735" r="-100231" b="-102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00696" t="-733735" r="-464" b="-102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17811107"/>
                      </a:ext>
                    </a:extLst>
                  </a:tr>
                  <a:tr h="50545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31" t="-833735" r="-300000" b="-2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00464" t="-833735" r="-200696" b="-2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833735" r="-100231" b="-2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00696" t="-833735" r="-464" b="-2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846718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1266" name="Picture 2">
            <a:extLst>
              <a:ext uri="{FF2B5EF4-FFF2-40B4-BE49-F238E27FC236}">
                <a16:creationId xmlns:a16="http://schemas.microsoft.com/office/drawing/2014/main" id="{20E7380C-1F25-F312-B82B-7C090D10E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151" y="1289111"/>
            <a:ext cx="2360432" cy="236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DC9ED49F-2565-536B-8ECE-909330753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79" y="1289111"/>
            <a:ext cx="2360432" cy="236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581307D5-1C3E-07CE-052D-F67FB50A8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407" y="1289111"/>
            <a:ext cx="2360432" cy="236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28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D56B6-0FE9-ECB9-463F-7F25E55CE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0FA399-09B5-477A-8AC0-F4B53F4E9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3D Vector Calculus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5C142B1-EF2E-BE8F-8C26-1A2153BB2A45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4614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</a:rPr>
                  <a:t>Relation between grad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), curl(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), div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):</a:t>
                </a:r>
              </a:p>
              <a:p>
                <a:endParaRPr lang="en-US" altLang="zh-CN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p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groupChr>
                        <m:groupChrPr>
                          <m:chr m:val="→"/>
                          <m:vertJc m:val="bot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grad</m:t>
                          </m:r>
                          <m: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  <m:brk m:alnAt="2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</m:d>
                          <m:r>
                            <m:rPr>
                              <m:brk m:alnAt="2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groupCh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groupChr>
                        <m:groupChrPr>
                          <m:chr m:val="→"/>
                          <m:vertJc m:val="bot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curl</m:t>
                          </m:r>
                          <m: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  <m:brk m:alnAt="2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m:rPr>
                                  <m:brk m:alnAt="2"/>
                                </m:r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e>
                          </m:d>
                          <m:r>
                            <m:rPr>
                              <m:brk m:alnAt="2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groupCh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groupChr>
                        <m:groupChrPr>
                          <m:chr m:val="→"/>
                          <m:vertJc m:val="bot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div</m:t>
                          </m:r>
                          <m: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  <m:brk m:alnAt="2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m:rPr>
                                  <m:brk m:alnAt="2"/>
                                </m:r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</m:e>
                          </m:d>
                          <m:r>
                            <m:rPr>
                              <m:brk m:alnAt="2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groupCh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p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The composite of every two consecutive operators is 0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=0, 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</m:sSup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d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acc>
                          <m:accPr>
                            <m:chr m:val="⃑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=0,  ∀</m:t>
                    </m:r>
                    <m:acc>
                      <m:accPr>
                        <m:chr m:val="⃑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The image of the former operator equals the kernel of the latter operator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⃑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=0 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  </m:t>
                    </m:r>
                    <m:acc>
                      <m:accPr>
                        <m:chr m:val="⃑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  for some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</m:sSup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d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⃑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=0  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⃑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  for some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5C142B1-EF2E-BE8F-8C26-1A2153BB2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4614918"/>
              </a:xfrm>
              <a:prstGeom prst="rect">
                <a:avLst/>
              </a:prstGeom>
              <a:blipFill>
                <a:blip r:embed="rId3"/>
                <a:stretch>
                  <a:fillRect l="-928" t="-1057" b="-13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704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D95BF-6675-CADE-D328-CDF2C9205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277447-D7C3-D985-2D08-BBBBEAD2C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3D Vector Calculus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AB23E4C-DB46-5D2D-401A-AC8D9D4A72E5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4695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Hessian of a scalar field </a:t>
                </a:r>
                <a:endParaRPr lang="en-US" altLang="zh-CN" sz="24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p>
                                      <m:sSupPr>
                                        <m:ctrl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240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</m:m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3×3</m:t>
                          </m:r>
                        </m:sup>
                      </m:sSup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Example: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⃑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  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Example: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⃑"/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AB23E4C-DB46-5D2D-401A-AC8D9D4A7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4695773"/>
              </a:xfrm>
              <a:prstGeom prst="rect">
                <a:avLst/>
              </a:prstGeom>
              <a:blipFill>
                <a:blip r:embed="rId3"/>
                <a:stretch>
                  <a:fillRect l="-812" t="-10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673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C647C-F7BB-823D-D345-75994D5BD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CDEDF-6401-2312-6F97-1D12E6032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3D Vector Calculus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DFE9E6A-A609-6697-0A89-5F23629390B3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1635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</a:rPr>
                  <a:t>Laplacian operator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Laplacian of a scalar field </a:t>
                </a:r>
                <a:endParaRPr lang="en-US" altLang="zh-CN" sz="24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p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DFE9E6A-A609-6697-0A89-5F2362939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1635256"/>
              </a:xfrm>
              <a:prstGeom prst="rect">
                <a:avLst/>
              </a:prstGeom>
              <a:blipFill>
                <a:blip r:embed="rId3"/>
                <a:stretch>
                  <a:fillRect l="-928" t="-29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670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DC1D7-6BBE-7DFA-5EDA-7CDAC1C85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C0F463-908B-5C4B-5CB1-C00E900B1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3D Vector Calculus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73F6ECD8-DB28-18BE-8485-01977BE4A264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5455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</a:rPr>
                  <a:t>Laplacian operator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Laplacian of a scalar field </a:t>
                </a:r>
                <a:endParaRPr lang="en-US" altLang="zh-CN" sz="24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CN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CN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CN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CN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p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Example: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⃑"/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Laplacian of a vector field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⃑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altLang="zh-CN" sz="240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altLang="zh-CN" sz="240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altLang="zh-CN" sz="240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p>
                                      <m:sSup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</m:m>
                        </m:e>
                      </m:d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73F6ECD8-DB28-18BE-8485-01977BE4A2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5455532"/>
              </a:xfrm>
              <a:prstGeom prst="rect">
                <a:avLst/>
              </a:prstGeom>
              <a:blipFill>
                <a:blip r:embed="rId3"/>
                <a:stretch>
                  <a:fillRect l="-928" t="-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62BE2B6-8471-164B-82EE-2F18BCD74E09}"/>
                  </a:ext>
                </a:extLst>
              </p:cNvPr>
              <p:cNvSpPr txBox="1"/>
              <p:nvPr/>
            </p:nvSpPr>
            <p:spPr>
              <a:xfrm>
                <a:off x="8590981" y="0"/>
                <a:ext cx="3601020" cy="1981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CN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CN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p>
                                      <m:sSupPr>
                                        <m:ctrlPr>
                                          <a:rPr lang="en-US" altLang="zh-CN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altLang="zh-CN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CN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p>
                                      <m:sSupPr>
                                        <m:ctrlPr>
                                          <a:rPr lang="en-US" altLang="zh-CN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altLang="zh-CN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CN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CN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altLang="zh-CN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p>
                                      <m:sSupPr>
                                        <m:ctrlPr>
                                          <a:rPr lang="en-US" altLang="zh-CN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altLang="zh-CN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62BE2B6-8471-164B-82EE-2F18BCD74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0981" y="0"/>
                <a:ext cx="3601020" cy="19813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18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3D36E-A4C8-34F9-A7A1-7625AA01B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7043E-D20C-C8CD-BAB8-B197A3FA1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3D Vector Calculus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544C2DAA-8EFB-3F6C-4B08-E738B6CC6648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4569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</a:rPr>
                  <a:t>Flux of a vector field: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⃑"/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m:rPr>
                              <m:brk m:alnAt="23"/>
                            </m:r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𝑑𝐴</m:t>
                          </m:r>
                        </m:e>
                      </m:nary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Example: mass flux </a:t>
                </a:r>
                <a14:m>
                  <m:oMath xmlns:m="http://schemas.openxmlformats.org/officeDocument/2006/math">
                    <m:nary>
                      <m:naryPr>
                        <m:chr m:val="∬"/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⃑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acc>
                          <m:accPr>
                            <m:chr m:val="⃑"/>
                            <m:ctrlPr>
                              <a:rPr lang="en-US" altLang="zh-CN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d>
                          <m:dPr>
                            <m:ctrlP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⃑"/>
                                <m:ctrlPr>
                                  <a:rPr lang="en-US" altLang="zh-CN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⃑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m:rPr>
                            <m:brk m:alnAt="23"/>
                          </m:r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𝑑𝐴</m:t>
                        </m:r>
                      </m:e>
                    </m:nary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r>
                  <a:rPr lang="en-US" altLang="zh-CN" sz="2400" dirty="0">
                    <a:latin typeface="Cambria Math" panose="02040503050406030204" pitchFamily="18" charset="0"/>
                  </a:rPr>
                  <a:t>Gauss’s Divergence Theorem: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∯"/>
                          <m:ctrlPr>
                            <a:rPr lang="zh-CN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m:rPr>
                              <m:brk m:alnAt="23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𝑑𝐴</m:t>
                          </m:r>
                        </m:e>
                      </m:nary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∭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Interpretation: divergence is the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“source”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of the flow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544C2DAA-8EFB-3F6C-4B08-E738B6CC6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4569071"/>
              </a:xfrm>
              <a:prstGeom prst="rect">
                <a:avLst/>
              </a:prstGeom>
              <a:blipFill>
                <a:blip r:embed="rId3"/>
                <a:stretch>
                  <a:fillRect l="-928" t="-1067" b="-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22" name="Picture 2">
            <a:extLst>
              <a:ext uri="{FF2B5EF4-FFF2-40B4-BE49-F238E27FC236}">
                <a16:creationId xmlns:a16="http://schemas.microsoft.com/office/drawing/2014/main" id="{906AAF42-9D26-1168-0384-21EF61E0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774" y="429697"/>
            <a:ext cx="47625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3C95827C-247C-26E7-3BC4-0E44A0D9F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254" y="3429000"/>
            <a:ext cx="3683020" cy="276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13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5418D-31E8-2D41-AD68-8231358F5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4" name="表格 43">
                <a:extLst>
                  <a:ext uri="{FF2B5EF4-FFF2-40B4-BE49-F238E27FC236}">
                    <a16:creationId xmlns:a16="http://schemas.microsoft.com/office/drawing/2014/main" id="{728F7249-664E-ED8B-F2D4-D66104FDBD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0392782"/>
                  </p:ext>
                </p:extLst>
              </p:nvPr>
            </p:nvGraphicFramePr>
            <p:xfrm>
              <a:off x="869215" y="1416595"/>
              <a:ext cx="10451502" cy="466499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601045">
                      <a:extLst>
                        <a:ext uri="{9D8B030D-6E8A-4147-A177-3AD203B41FA5}">
                          <a16:colId xmlns:a16="http://schemas.microsoft.com/office/drawing/2014/main" val="2922410771"/>
                        </a:ext>
                      </a:extLst>
                    </a:gridCol>
                    <a:gridCol w="4366623">
                      <a:extLst>
                        <a:ext uri="{9D8B030D-6E8A-4147-A177-3AD203B41FA5}">
                          <a16:colId xmlns:a16="http://schemas.microsoft.com/office/drawing/2014/main" val="2703597768"/>
                        </a:ext>
                      </a:extLst>
                    </a:gridCol>
                    <a:gridCol w="3483834">
                      <a:extLst>
                        <a:ext uri="{9D8B030D-6E8A-4147-A177-3AD203B41FA5}">
                          <a16:colId xmlns:a16="http://schemas.microsoft.com/office/drawing/2014/main" val="2334107577"/>
                        </a:ext>
                      </a:extLst>
                    </a:gridCol>
                  </a:tblGrid>
                  <a:tr h="29991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Velocity</a:t>
                          </a:r>
                        </a:p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⃑"/>
                                    <m:ctrlPr>
                                      <a:rPr lang="en-US" altLang="zh-CN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1876427"/>
                      </a:ext>
                    </a:extLst>
                  </a:tr>
                  <a:tr h="6400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Mass Density</a:t>
                          </a:r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d>
                                  <m:d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5075753"/>
                      </a:ext>
                    </a:extLst>
                  </a:tr>
                  <a:tr h="6400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</a:rPr>
                            <a:t>Mass Flux</a:t>
                          </a:r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∬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  <m:sup/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  <m:d>
                                      <m:d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en-US" altLang="zh-CN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</m:acc>
                                    <m:d>
                                      <m:dPr>
                                        <m:ctrlP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en-US" altLang="zh-CN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</m:nary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𝑑𝐴</m:t>
                                </m:r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68438252"/>
                      </a:ext>
                    </a:extLst>
                  </a:tr>
                  <a:tr h="6400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Mass Source</a:t>
                          </a:r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𝜕𝜌</m:t>
                                    </m:r>
                                  </m:num>
                                  <m:den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num>
                                  <m:den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𝜕𝜌</m:t>
                                    </m:r>
                                  </m:num>
                                  <m:den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∇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</m:acc>
                                  </m:e>
                                </m:d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6308156"/>
                      </a:ext>
                    </a:extLst>
                  </a:tr>
                  <a:tr h="6400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</a:rPr>
                            <a:t>Divergence Theorem</a:t>
                          </a:r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trlP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p>
                                  <m:e>
                                    <m:f>
                                      <m:fPr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𝑑𝐹</m:t>
                                        </m:r>
                                      </m:num>
                                      <m:den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𝑑𝑥</m:t>
                                        </m:r>
                                      </m:den>
                                    </m:f>
                                    <m:d>
                                      <m:dPr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𝑑𝑥</m:t>
                                    </m:r>
                                  </m:e>
                                </m:nary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∭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sub>
                                  <m:sup/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</m:acc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𝑑𝑉</m:t>
                                    </m:r>
                                  </m:e>
                                </m:nary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nary>
                                  <m:naryPr>
                                    <m:chr m:val="∯"/>
                                    <m:ctrlP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sub>
                                  <m:sup/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</m:acc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  <m:r>
                                      <m:rPr>
                                        <m:brk m:alnAt="23"/>
                                      </m:r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𝑑𝐴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574573"/>
                      </a:ext>
                    </a:extLst>
                  </a:tr>
                  <a:tr h="6400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Material Derivative</a:t>
                          </a:r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num>
                                  <m:den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𝐷𝑡</m:t>
                                    </m:r>
                                  </m:den>
                                </m:f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  <m:d>
                                  <m:d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𝜕𝜙</m:t>
                                    </m:r>
                                  </m:num>
                                  <m:den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f>
                                  <m:fPr>
                                    <m:ctrlPr>
                                      <a:rPr lang="en-US" altLang="zh-CN" sz="1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𝜕𝜙</m:t>
                                    </m:r>
                                  </m:num>
                                  <m:den>
                                    <m:r>
                                      <a:rPr lang="en-US" altLang="zh-CN" sz="1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num>
                                  <m:den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𝐷𝑡</m:t>
                                    </m:r>
                                  </m:den>
                                </m:f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  <m:d>
                                  <m:d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𝜕𝜙</m:t>
                                    </m:r>
                                  </m:num>
                                  <m:den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en-US" altLang="zh-CN" sz="18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</m:acc>
                                    <m:r>
                                      <a:rPr lang="en-US" altLang="zh-CN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∇</m:t>
                                    </m:r>
                                  </m:e>
                                </m:d>
                                <m:r>
                                  <a:rPr lang="en-US" altLang="zh-CN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4005673"/>
                      </a:ext>
                    </a:extLst>
                  </a:tr>
                  <a:tr h="6400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Acceleration</a:t>
                          </a:r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num>
                                  <m:den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𝐷𝑡</m:t>
                                    </m:r>
                                  </m:den>
                                </m:f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d>
                                  <m:d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altLang="zh-CN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num>
                                  <m:den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f>
                                  <m:fPr>
                                    <m:ctrlPr>
                                      <a:rPr lang="en-US" altLang="zh-CN" sz="1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num>
                                  <m:den>
                                    <m:r>
                                      <a:rPr lang="en-US" altLang="zh-CN" sz="1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num>
                                  <m:den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𝐷𝑡</m:t>
                                    </m:r>
                                  </m:den>
                                </m:f>
                                <m:acc>
                                  <m:accPr>
                                    <m:chr m:val="⃑"/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altLang="zh-CN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</m:acc>
                                  </m:num>
                                  <m:den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en-US" altLang="zh-CN" sz="18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lang="en-US" altLang="zh-CN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</m:acc>
                                    <m:r>
                                      <a:rPr lang="en-US" altLang="zh-CN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∇</m:t>
                                    </m:r>
                                  </m:e>
                                </m:d>
                                <m:acc>
                                  <m:accPr>
                                    <m:chr m:val="⃑"/>
                                    <m:ctrlPr>
                                      <a:rPr lang="en-US" altLang="zh-CN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74723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4" name="表格 43">
                <a:extLst>
                  <a:ext uri="{FF2B5EF4-FFF2-40B4-BE49-F238E27FC236}">
                    <a16:creationId xmlns:a16="http://schemas.microsoft.com/office/drawing/2014/main" id="{728F7249-664E-ED8B-F2D4-D66104FDBD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0392782"/>
                  </p:ext>
                </p:extLst>
              </p:nvPr>
            </p:nvGraphicFramePr>
            <p:xfrm>
              <a:off x="869215" y="1416595"/>
              <a:ext cx="10451502" cy="466499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601045">
                      <a:extLst>
                        <a:ext uri="{9D8B030D-6E8A-4147-A177-3AD203B41FA5}">
                          <a16:colId xmlns:a16="http://schemas.microsoft.com/office/drawing/2014/main" val="2922410771"/>
                        </a:ext>
                      </a:extLst>
                    </a:gridCol>
                    <a:gridCol w="4366623">
                      <a:extLst>
                        <a:ext uri="{9D8B030D-6E8A-4147-A177-3AD203B41FA5}">
                          <a16:colId xmlns:a16="http://schemas.microsoft.com/office/drawing/2014/main" val="2703597768"/>
                        </a:ext>
                      </a:extLst>
                    </a:gridCol>
                    <a:gridCol w="3483834">
                      <a:extLst>
                        <a:ext uri="{9D8B030D-6E8A-4147-A177-3AD203B41FA5}">
                          <a16:colId xmlns:a16="http://schemas.microsoft.com/office/drawing/2014/main" val="2334107577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Velocity</a:t>
                          </a:r>
                        </a:p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9693" t="-5714" r="-80056" b="-63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00175" t="-5714" r="-350" b="-63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1876427"/>
                      </a:ext>
                    </a:extLst>
                  </a:tr>
                  <a:tr h="6400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Mass Density</a:t>
                          </a:r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9693" t="-105714" r="-80056" b="-53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00175" t="-105714" r="-350" b="-53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5075753"/>
                      </a:ext>
                    </a:extLst>
                  </a:tr>
                  <a:tr h="7325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</a:rPr>
                            <a:t>Mass Flux</a:t>
                          </a:r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9693" t="-180000" r="-80056" b="-36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00175" t="-180000" r="-350" b="-36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68438252"/>
                      </a:ext>
                    </a:extLst>
                  </a:tr>
                  <a:tr h="6400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Mass Source</a:t>
                          </a:r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9693" t="-316981" r="-80056" b="-3132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00175" t="-316981" r="-350" b="-3132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66308156"/>
                      </a:ext>
                    </a:extLst>
                  </a:tr>
                  <a:tr h="7322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</a:rPr>
                            <a:t>Divergence Theorem</a:t>
                          </a:r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9693" t="-368333" r="-80056" b="-17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00175" t="-368333" r="-350" b="-17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574573"/>
                      </a:ext>
                    </a:extLst>
                  </a:tr>
                  <a:tr h="6400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Material Derivative</a:t>
                          </a:r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9693" t="-535238" r="-80056" b="-1019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00175" t="-535238" r="-350" b="-1019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4005673"/>
                      </a:ext>
                    </a:extLst>
                  </a:tr>
                  <a:tr h="6400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Acceleration</a:t>
                          </a:r>
                          <a:endParaRPr lang="zh-CN" altLang="en-US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9693" t="-635238" r="-80056" b="-19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00175" t="-635238" r="-350" b="-19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747234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标题 1">
            <a:extLst>
              <a:ext uri="{FF2B5EF4-FFF2-40B4-BE49-F238E27FC236}">
                <a16:creationId xmlns:a16="http://schemas.microsoft.com/office/drawing/2014/main" id="{C4286610-CAA9-9D1C-96B1-AE9EFB627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1D vs 3D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8C9F14B-AB69-E9C8-E37B-21DC86FA08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t="6818" r="9281" b="1531"/>
          <a:stretch/>
        </p:blipFill>
        <p:spPr bwMode="auto">
          <a:xfrm>
            <a:off x="8979564" y="34455"/>
            <a:ext cx="1257674" cy="134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17" name="组合 4116">
            <a:extLst>
              <a:ext uri="{FF2B5EF4-FFF2-40B4-BE49-F238E27FC236}">
                <a16:creationId xmlns:a16="http://schemas.microsoft.com/office/drawing/2014/main" id="{79A3FE51-1874-5E86-BA8C-FD9694776D9D}"/>
              </a:ext>
            </a:extLst>
          </p:cNvPr>
          <p:cNvGrpSpPr/>
          <p:nvPr/>
        </p:nvGrpSpPr>
        <p:grpSpPr>
          <a:xfrm>
            <a:off x="3957532" y="403710"/>
            <a:ext cx="3545444" cy="925527"/>
            <a:chOff x="2043547" y="1243870"/>
            <a:chExt cx="7878279" cy="2042902"/>
          </a:xfrm>
        </p:grpSpPr>
        <p:pic>
          <p:nvPicPr>
            <p:cNvPr id="4118" name="Picture 2" descr="An Improved Cellular Automata Traffic Flow Model Considering Driving Styles">
              <a:extLst>
                <a:ext uri="{FF2B5EF4-FFF2-40B4-BE49-F238E27FC236}">
                  <a16:creationId xmlns:a16="http://schemas.microsoft.com/office/drawing/2014/main" id="{6A4CD48A-4402-8BF4-91EC-2037CD647B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77"/>
            <a:stretch/>
          </p:blipFill>
          <p:spPr bwMode="auto">
            <a:xfrm>
              <a:off x="2043547" y="1243870"/>
              <a:ext cx="7878279" cy="2042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22B9AEB4-C86D-BA8E-5632-00872B0508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170554" y="14944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0" name="Picture 6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2A48C203-A062-0835-2546-06141AE4E4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57" t="49327" r="7063" b="31136"/>
            <a:stretch/>
          </p:blipFill>
          <p:spPr bwMode="auto">
            <a:xfrm>
              <a:off x="6934600" y="14944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D41F26D7-5E59-1089-1ADB-33EF309CF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2848917" y="1297960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87562507-5C6A-CB4A-265B-830295EEC3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234282" y="1493465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80B80DD1-DCA0-FC69-C01C-5462FDB550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306599" y="1294332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4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1ABA9558-1E55-D79E-E399-F6B158EB3A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2683375" y="169813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786E76A1-EBDB-DC08-E5FD-916E3B265D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535388" y="169813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6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350F4CAC-EE88-4F26-7EFA-1645D5CB03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068740" y="191781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7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D724DA01-C9C2-14B3-0950-2EF54EE3BF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395173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8C5E60B4-D110-50A4-1F62-0659F18530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308965" y="191781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9DAC20DE-F483-BAAB-F058-D6E38D3B78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632215" y="17019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FFD1FB27-AFBA-F68C-4676-8BEDC2650C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439532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1A45BFF5-B30B-334A-0DA5-30D8904369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158612" y="1289276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37389672-716C-3BB7-8330-2C84258EA9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471484" y="1493465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2F341D5C-46CF-90F1-C3CC-34983A6712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791888" y="1931002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4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97C16D60-F1E0-8E25-F4C2-0B68A87F16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343843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C9C1D917-C257-A47D-5922-FC567D847A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302841" y="1289276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6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E8B70491-2232-EC22-E78D-C1C6747367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616555" y="1283651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7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4847DC6E-8D27-6D5C-91E1-5CF09D5A8C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308616" y="150022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A37A0D9C-B02D-EFAC-6CB8-59CE7D71AA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173844" y="17019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BE26A410-713E-0D62-B064-223757FB68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782836" y="170925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BA1585AD-13AE-60E6-F143-9DFDE3BC8F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817081" y="19144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30BED20D-C02A-DAD2-3236-17C40823E9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747589" y="19144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6791C0A8-161B-01EE-8458-CD7DBB8EC6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532115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BAC4368C-0D90-F564-0B32-C15E38BC47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258313" y="211274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4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42A964B5-45C8-95BC-025C-8580050080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939832" y="19272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02B01DFF-E8D7-81E2-FE2F-73F1524BAC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807290" y="12855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6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839D7294-6572-378C-942F-625779B2CA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 rot="20835282">
              <a:off x="3981509" y="239059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7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C5E6CB52-AE5F-6412-22FA-F79D4A4E30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 rot="360720">
              <a:off x="7094405" y="2390597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148" name="直接箭头连接符 4147">
              <a:extLst>
                <a:ext uri="{FF2B5EF4-FFF2-40B4-BE49-F238E27FC236}">
                  <a16:creationId xmlns:a16="http://schemas.microsoft.com/office/drawing/2014/main" id="{10F704F6-0DA7-34C6-A71D-ACC3E0F6D9FA}"/>
                </a:ext>
              </a:extLst>
            </p:cNvPr>
            <p:cNvCxnSpPr/>
            <p:nvPr/>
          </p:nvCxnSpPr>
          <p:spPr>
            <a:xfrm>
              <a:off x="3269538" y="139167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9" name="直接箭头连接符 4148">
              <a:extLst>
                <a:ext uri="{FF2B5EF4-FFF2-40B4-BE49-F238E27FC236}">
                  <a16:creationId xmlns:a16="http://schemas.microsoft.com/office/drawing/2014/main" id="{B692549B-A761-7C31-9E4C-93F8C466553B}"/>
                </a:ext>
              </a:extLst>
            </p:cNvPr>
            <p:cNvCxnSpPr/>
            <p:nvPr/>
          </p:nvCxnSpPr>
          <p:spPr>
            <a:xfrm>
              <a:off x="4632215" y="1610979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0" name="直接箭头连接符 4149">
              <a:extLst>
                <a:ext uri="{FF2B5EF4-FFF2-40B4-BE49-F238E27FC236}">
                  <a16:creationId xmlns:a16="http://schemas.microsoft.com/office/drawing/2014/main" id="{B6DEAD86-FBA4-8C05-7592-F09F4D0CA150}"/>
                </a:ext>
              </a:extLst>
            </p:cNvPr>
            <p:cNvCxnSpPr/>
            <p:nvPr/>
          </p:nvCxnSpPr>
          <p:spPr>
            <a:xfrm>
              <a:off x="6699155" y="1383494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1" name="直接箭头连接符 4150">
              <a:extLst>
                <a:ext uri="{FF2B5EF4-FFF2-40B4-BE49-F238E27FC236}">
                  <a16:creationId xmlns:a16="http://schemas.microsoft.com/office/drawing/2014/main" id="{AFA5E24C-79A1-D5A0-DF18-CE15373226BA}"/>
                </a:ext>
              </a:extLst>
            </p:cNvPr>
            <p:cNvCxnSpPr/>
            <p:nvPr/>
          </p:nvCxnSpPr>
          <p:spPr>
            <a:xfrm>
              <a:off x="4751164" y="2030265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2" name="直接箭头连接符 4151">
              <a:extLst>
                <a:ext uri="{FF2B5EF4-FFF2-40B4-BE49-F238E27FC236}">
                  <a16:creationId xmlns:a16="http://schemas.microsoft.com/office/drawing/2014/main" id="{AA85D225-7C6B-3336-485F-1968C70B56FC}"/>
                </a:ext>
              </a:extLst>
            </p:cNvPr>
            <p:cNvCxnSpPr/>
            <p:nvPr/>
          </p:nvCxnSpPr>
          <p:spPr>
            <a:xfrm>
              <a:off x="7607098" y="181170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3" name="直接箭头连接符 4152">
              <a:extLst>
                <a:ext uri="{FF2B5EF4-FFF2-40B4-BE49-F238E27FC236}">
                  <a16:creationId xmlns:a16="http://schemas.microsoft.com/office/drawing/2014/main" id="{79B23944-1E6D-5715-2CFB-76C9B4B814FF}"/>
                </a:ext>
              </a:extLst>
            </p:cNvPr>
            <p:cNvCxnSpPr/>
            <p:nvPr/>
          </p:nvCxnSpPr>
          <p:spPr>
            <a:xfrm>
              <a:off x="6965340" y="2230987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4" name="直接箭头连接符 4153">
              <a:extLst>
                <a:ext uri="{FF2B5EF4-FFF2-40B4-BE49-F238E27FC236}">
                  <a16:creationId xmlns:a16="http://schemas.microsoft.com/office/drawing/2014/main" id="{219C59EA-6626-64B6-7055-7BEAA1E753DE}"/>
                </a:ext>
              </a:extLst>
            </p:cNvPr>
            <p:cNvCxnSpPr/>
            <p:nvPr/>
          </p:nvCxnSpPr>
          <p:spPr>
            <a:xfrm>
              <a:off x="2596672" y="2240651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5" name="直接箭头连接符 4154">
              <a:extLst>
                <a:ext uri="{FF2B5EF4-FFF2-40B4-BE49-F238E27FC236}">
                  <a16:creationId xmlns:a16="http://schemas.microsoft.com/office/drawing/2014/main" id="{A97C9168-39B5-8FE5-8DC2-61E9CDECDE3C}"/>
                </a:ext>
              </a:extLst>
            </p:cNvPr>
            <p:cNvCxnSpPr/>
            <p:nvPr/>
          </p:nvCxnSpPr>
          <p:spPr>
            <a:xfrm>
              <a:off x="5076771" y="181170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1137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B91B7-2E17-2BEE-196D-8F61FA2BC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69AE76-FE02-B045-93F1-ECF3E026F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Demo: WebGL Fluid Simulator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4" name="图片 3" descr="图形用户界面&#10;&#10;AI 生成的内容可能不正确。">
            <a:hlinkClick r:id="rId3"/>
            <a:extLst>
              <a:ext uri="{FF2B5EF4-FFF2-40B4-BE49-F238E27FC236}">
                <a16:creationId xmlns:a16="http://schemas.microsoft.com/office/drawing/2014/main" id="{F8B4C94A-5D2B-D23D-BBD0-C51D6601C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" t="3193" b="4830"/>
          <a:stretch/>
        </p:blipFill>
        <p:spPr>
          <a:xfrm>
            <a:off x="785349" y="1132471"/>
            <a:ext cx="10394675" cy="539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10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9357A-250C-B09B-B8E5-593BD072D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833ED8-7506-83B4-334B-70F3A3BB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The Navier-Stokes Equations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838FE74E-BB44-B439-110C-AE29686E4903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3893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Conservation of momentum: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d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⃑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Incompressibility condition (conservation of mass):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⃑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pressure, a scalar field, unknown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kinematic viscosity, constant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=</a:t>
                </a:r>
                <a:r>
                  <a:rPr lang="en-US" altLang="zh-CN" sz="2400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external force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per unit mass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, known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838FE74E-BB44-B439-110C-AE29686E4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3893566"/>
              </a:xfrm>
              <a:prstGeom prst="rect">
                <a:avLst/>
              </a:prstGeom>
              <a:blipFill>
                <a:blip r:embed="rId3"/>
                <a:stretch>
                  <a:fillRect l="-812" t="-1252" b="-23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554A65BE-2524-A7A2-E766-254B8360C6FE}"/>
              </a:ext>
            </a:extLst>
          </p:cNvPr>
          <p:cNvSpPr/>
          <p:nvPr/>
        </p:nvSpPr>
        <p:spPr>
          <a:xfrm>
            <a:off x="4528196" y="2020441"/>
            <a:ext cx="1308633" cy="607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94F1834-DEA4-9704-E06D-6731BB85DECF}"/>
              </a:ext>
            </a:extLst>
          </p:cNvPr>
          <p:cNvSpPr txBox="1"/>
          <p:nvPr/>
        </p:nvSpPr>
        <p:spPr>
          <a:xfrm>
            <a:off x="4582950" y="2701566"/>
            <a:ext cx="119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Advection</a:t>
            </a:r>
            <a:endParaRPr lang="zh-CN" altLang="en-US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13E2E11-C598-E300-BFFC-E412115C9642}"/>
              </a:ext>
            </a:extLst>
          </p:cNvPr>
          <p:cNvSpPr/>
          <p:nvPr/>
        </p:nvSpPr>
        <p:spPr>
          <a:xfrm>
            <a:off x="5901621" y="1965687"/>
            <a:ext cx="855083" cy="73588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F7160C1-982A-BAAD-7A34-5546FBD156D3}"/>
              </a:ext>
            </a:extLst>
          </p:cNvPr>
          <p:cNvSpPr txBox="1"/>
          <p:nvPr/>
        </p:nvSpPr>
        <p:spPr>
          <a:xfrm>
            <a:off x="5729600" y="2702344"/>
            <a:ext cx="119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Pressure</a:t>
            </a:r>
            <a:endParaRPr lang="zh-CN" altLang="en-US" dirty="0">
              <a:solidFill>
                <a:srgbClr val="00B050"/>
              </a:solidFill>
              <a:latin typeface="Cambria Math" panose="020405030504060302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FA12069-02F3-FA8E-D4D5-57059F5780D2}"/>
              </a:ext>
            </a:extLst>
          </p:cNvPr>
          <p:cNvSpPr/>
          <p:nvPr/>
        </p:nvSpPr>
        <p:spPr>
          <a:xfrm>
            <a:off x="7083406" y="2113522"/>
            <a:ext cx="576748" cy="43256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1CD5512-91B6-75E6-6990-5D073087278E}"/>
              </a:ext>
            </a:extLst>
          </p:cNvPr>
          <p:cNvSpPr txBox="1"/>
          <p:nvPr/>
        </p:nvSpPr>
        <p:spPr>
          <a:xfrm>
            <a:off x="6769630" y="2546083"/>
            <a:ext cx="119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Diffusion</a:t>
            </a:r>
            <a:endParaRPr lang="zh-CN" altLang="en-US" dirty="0">
              <a:solidFill>
                <a:srgbClr val="0070C0"/>
              </a:solidFill>
              <a:latin typeface="Cambria Math" panose="020405030504060302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C344F3C-E2E2-2132-D593-4CCAA045F369}"/>
              </a:ext>
            </a:extLst>
          </p:cNvPr>
          <p:cNvSpPr/>
          <p:nvPr/>
        </p:nvSpPr>
        <p:spPr>
          <a:xfrm>
            <a:off x="7968754" y="2020441"/>
            <a:ext cx="271797" cy="52564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540BF64-B9C0-CED0-57B3-A2326CDAE9C5}"/>
              </a:ext>
            </a:extLst>
          </p:cNvPr>
          <p:cNvSpPr txBox="1"/>
          <p:nvPr/>
        </p:nvSpPr>
        <p:spPr>
          <a:xfrm>
            <a:off x="7505090" y="1385333"/>
            <a:ext cx="1199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External force</a:t>
            </a:r>
            <a:endParaRPr lang="zh-CN" altLang="en-US" dirty="0">
              <a:solidFill>
                <a:srgbClr val="7030A0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38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96236-59FC-9F17-F499-44679234C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2FB8F5-6A74-1F70-CD73-516C8467D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The Navier-Stokes Equations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6C44C1E-DF83-44DE-D802-90541E818F3C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4262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Conservation of momentum: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d>
                      <m:acc>
                        <m:accPr>
                          <m:chr m:val="⃑"/>
                          <m:ctrlPr>
                            <a:rPr lang="en-US" altLang="zh-CN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⃑"/>
                          <m:ctrlPr>
                            <a:rPr lang="en-US" altLang="zh-CN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⃑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Incompressibility condition (conservation of mass):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⃑"/>
                          <m:ctrlPr>
                            <a:rPr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pressure, a scalar field, </a:t>
                </a:r>
                <a:r>
                  <a:rPr lang="en-US" altLang="zh-CN" sz="2400" dirty="0">
                    <a:solidFill>
                      <a:srgbClr val="0070C0"/>
                    </a:solidFill>
                    <a:latin typeface="Cambria Math" panose="02040503050406030204" pitchFamily="18" charset="0"/>
                  </a:rPr>
                  <a:t>unknown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kinematic viscosity, constant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=</a:t>
                </a:r>
                <a:r>
                  <a:rPr lang="en-US" altLang="zh-CN" sz="2400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external force per unit mass, known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N-S equations are a system of 4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PDEs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 with 4 </a:t>
                </a:r>
                <a:r>
                  <a:rPr lang="en-US" altLang="zh-CN" sz="2400" dirty="0">
                    <a:solidFill>
                      <a:srgbClr val="0070C0"/>
                    </a:solidFill>
                    <a:latin typeface="Cambria Math" panose="02040503050406030204" pitchFamily="18" charset="0"/>
                  </a:rPr>
                  <a:t>unknowns</a:t>
                </a:r>
                <a:endParaRPr lang="zh-CN" altLang="en-US" sz="2400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6C44C1E-DF83-44DE-D802-90541E818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4262898"/>
              </a:xfrm>
              <a:prstGeom prst="rect">
                <a:avLst/>
              </a:prstGeom>
              <a:blipFill>
                <a:blip r:embed="rId3"/>
                <a:stretch>
                  <a:fillRect l="-812" t="-1144" b="-22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67095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68D77-D395-30CA-E410-7164DD46A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0BB9D2-7B41-D61A-20A9-43142B69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N-S Equations vs Particle </a:t>
            </a:r>
            <a:r>
              <a:rPr lang="en-US" altLang="zh-CN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EoM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2B9F064-8423-819A-DDED-32406BAA7860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2810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Navier-Stokes: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altLang="zh-CN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d>
                      <m:acc>
                        <m:accPr>
                          <m:chr m:val="⃑"/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CN" sz="240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r>
                        <m:rPr>
                          <m:sty m:val="p"/>
                        </m:rPr>
                        <a:rPr lang="en-US" altLang="zh-CN" sz="24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⃑"/>
                          <m:ctrlPr>
                            <a:rPr lang="en-US" altLang="zh-CN" sz="2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 err="1">
                    <a:latin typeface="Cambria Math" panose="02040503050406030204" pitchFamily="18" charset="0"/>
                  </a:rPr>
                  <a:t>EoM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 of a </a:t>
                </a:r>
                <a:r>
                  <a:rPr lang="en-US" altLang="zh-CN" sz="2400" dirty="0" err="1">
                    <a:latin typeface="Cambria Math" panose="02040503050406030204" pitchFamily="18" charset="0"/>
                  </a:rPr>
                  <a:t>Lagrangian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 particle: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⃑"/>
                              <m:ctrlP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num>
                        <m:den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altLang="zh-CN" sz="2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int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altLang="zh-CN" sz="24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damping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altLang="zh-CN" sz="24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ext</m:t>
                          </m:r>
                        </m:sub>
                      </m:sSub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2B9F064-8423-819A-DDED-32406BAA78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2810321"/>
              </a:xfrm>
              <a:prstGeom prst="rect">
                <a:avLst/>
              </a:prstGeom>
              <a:blipFill>
                <a:blip r:embed="rId3"/>
                <a:stretch>
                  <a:fillRect l="-812" t="-17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44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71080-58EB-41C2-B716-6E03650E3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7F6339-FE99-6E59-E69F-D41D53391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Stable Fluids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4A3812F-215E-CD5E-6D8C-20B8F582DD7D}"/>
              </a:ext>
            </a:extLst>
          </p:cNvPr>
          <p:cNvSpPr txBox="1"/>
          <p:nvPr/>
        </p:nvSpPr>
        <p:spPr>
          <a:xfrm>
            <a:off x="724887" y="1506022"/>
            <a:ext cx="1051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mbria Math" panose="02040503050406030204" pitchFamily="18" charset="0"/>
              </a:rPr>
              <a:t>Paper: Jos Stam.  </a:t>
            </a:r>
            <a:r>
              <a:rPr lang="en-US" altLang="zh-CN" sz="2400" i="1" dirty="0">
                <a:latin typeface="Cambria Math" panose="02040503050406030204" pitchFamily="18" charset="0"/>
              </a:rPr>
              <a:t>Stable Fluids.  </a:t>
            </a:r>
            <a:r>
              <a:rPr lang="en-US" altLang="zh-CN" sz="2400" dirty="0">
                <a:latin typeface="Cambria Math" panose="02040503050406030204" pitchFamily="18" charset="0"/>
              </a:rPr>
              <a:t>SIGGRAPH 1999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latin typeface="Cambria Math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mbria Math" panose="02040503050406030204" pitchFamily="18" charset="0"/>
              </a:rPr>
              <a:t>Cited by 2677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latin typeface="Cambria Math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mbria Math" panose="02040503050406030204" pitchFamily="18" charset="0"/>
              </a:rPr>
              <a:t>Key Features: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mbria Math" panose="02040503050406030204" pitchFamily="18" charset="0"/>
              </a:rPr>
              <a:t>Grid-based discretization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mbria Math" panose="02040503050406030204" pitchFamily="18" charset="0"/>
              </a:rPr>
              <a:t>Projection operator based on </a:t>
            </a:r>
            <a:r>
              <a:rPr lang="en-US" altLang="zh-CN" sz="2400" dirty="0" err="1">
                <a:latin typeface="Cambria Math" panose="02040503050406030204" pitchFamily="18" charset="0"/>
              </a:rPr>
              <a:t>Helmholz</a:t>
            </a:r>
            <a:r>
              <a:rPr lang="en-US" altLang="zh-CN" sz="2400" dirty="0">
                <a:latin typeface="Cambria Math" panose="02040503050406030204" pitchFamily="18" charset="0"/>
              </a:rPr>
              <a:t>-Hodge decomposition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mbria Math" panose="02040503050406030204" pitchFamily="18" charset="0"/>
              </a:rPr>
              <a:t>Operator splitting scheme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mbria Math" panose="02040503050406030204" pitchFamily="18" charset="0"/>
              </a:rPr>
              <a:t>Semi-</a:t>
            </a:r>
            <a:r>
              <a:rPr lang="en-US" altLang="zh-CN" sz="2400" dirty="0" err="1">
                <a:latin typeface="Cambria Math" panose="02040503050406030204" pitchFamily="18" charset="0"/>
              </a:rPr>
              <a:t>Lagrangian</a:t>
            </a:r>
            <a:r>
              <a:rPr lang="en-US" altLang="zh-CN" sz="2400" dirty="0">
                <a:latin typeface="Cambria Math" panose="02040503050406030204" pitchFamily="18" charset="0"/>
              </a:rPr>
              <a:t> advection step (unconditionally stable)</a:t>
            </a:r>
          </a:p>
        </p:txBody>
      </p:sp>
    </p:spTree>
    <p:extLst>
      <p:ext uri="{BB962C8B-B14F-4D97-AF65-F5344CB8AC3E}">
        <p14:creationId xmlns:p14="http://schemas.microsoft.com/office/powerpoint/2010/main" val="131680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C7B0C-88EF-AB3F-4711-182C04BC6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AA22E3-F02F-498C-BBF8-E78EC8B43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Grid Based Discretization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3DD9591-67E4-D7D0-2F3B-D7E1CB0C24C8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6869561" cy="4199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A 3D grid consists of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 grid points with uniform space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A scalar field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 at a specific time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 is discretized as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 scalars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A vector field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 at a specific time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 is discretized as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 vectors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Use trilinear interpolation if one needs to access a quantity off the grid point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3DD9591-67E4-D7D0-2F3B-D7E1CB0C2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6869561" cy="4199739"/>
              </a:xfrm>
              <a:prstGeom prst="rect">
                <a:avLst/>
              </a:prstGeom>
              <a:blipFill>
                <a:blip r:embed="rId3"/>
                <a:stretch>
                  <a:fillRect l="-1242" t="-1161" r="-1242" b="-23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770" name="Picture 2">
            <a:extLst>
              <a:ext uri="{FF2B5EF4-FFF2-40B4-BE49-F238E27FC236}">
                <a16:creationId xmlns:a16="http://schemas.microsoft.com/office/drawing/2014/main" id="{EDE9AE3F-0F06-C41B-5391-8717FF6C7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113" y="1506022"/>
            <a:ext cx="3810000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42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6B29C-A890-F4B5-670D-85C2005B4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3F7C00-293B-8F0C-D671-E6AD6FDF9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Grid Based Discretization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0798A92-5DAC-392E-F79C-8CE5C5B2813B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3590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Finite difference formula for gradient</a:t>
                </a:r>
              </a:p>
              <a:p>
                <a:endParaRPr lang="en-US" altLang="zh-CN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</a:rPr>
                      <m:t>∇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+1, 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+1, 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  <m:r>
                      <a:rPr lang="en-US" altLang="zh-CN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CN" altLang="en-US" sz="2400" i="1"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CN" sz="2400" b="0" i="1" dirty="0">
                    <a:latin typeface="Cambria Math" panose="02040503050406030204" pitchFamily="18" charset="0"/>
                  </a:rPr>
                  <a:t>  </a:t>
                </a:r>
                <a:r>
                  <a:rPr lang="en-US" altLang="zh-CN" sz="2400" b="0" dirty="0">
                    <a:latin typeface="Cambria Math" panose="02040503050406030204" pitchFamily="18" charset="0"/>
                  </a:rPr>
                  <a:t>(Forward finite difference)</a:t>
                </a:r>
                <a:endParaRPr lang="en-US" altLang="zh-CN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</a:rPr>
                      <m:t>∇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+1, 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−1, 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+1, 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−1, 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  <m:r>
                      <a:rPr lang="en-US" altLang="zh-CN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CN" altLang="en-US" sz="2400" i="1"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Δ</m:t>
                        </m:r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  (Central finite difference)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0798A92-5DAC-392E-F79C-8CE5C5B28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3590214"/>
              </a:xfrm>
              <a:prstGeom prst="rect">
                <a:avLst/>
              </a:prstGeom>
              <a:blipFill>
                <a:blip r:embed="rId3"/>
                <a:stretch>
                  <a:fillRect l="-812" t="-13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组合 4">
            <a:extLst>
              <a:ext uri="{FF2B5EF4-FFF2-40B4-BE49-F238E27FC236}">
                <a16:creationId xmlns:a16="http://schemas.microsoft.com/office/drawing/2014/main" id="{6D0E628F-DB1F-096D-0076-26EC0A8CCC13}"/>
              </a:ext>
            </a:extLst>
          </p:cNvPr>
          <p:cNvGrpSpPr/>
          <p:nvPr/>
        </p:nvGrpSpPr>
        <p:grpSpPr>
          <a:xfrm>
            <a:off x="8392512" y="180459"/>
            <a:ext cx="2847975" cy="2257425"/>
            <a:chOff x="8392512" y="180459"/>
            <a:chExt cx="2847975" cy="2257425"/>
          </a:xfrm>
        </p:grpSpPr>
        <p:pic>
          <p:nvPicPr>
            <p:cNvPr id="43010" name="Picture 2" descr="FDM 7-point-stencil of the Laplacian operator in Cartesian coordinates. |  Download Scientific Diagram">
              <a:extLst>
                <a:ext uri="{FF2B5EF4-FFF2-40B4-BE49-F238E27FC236}">
                  <a16:creationId xmlns:a16="http://schemas.microsoft.com/office/drawing/2014/main" id="{4B4E6E19-D596-625D-BF79-D144E91FA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2512" y="180459"/>
              <a:ext cx="2847975" cy="225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222197F3-7141-9E7C-2D3D-0C5FB331415E}"/>
                </a:ext>
              </a:extLst>
            </p:cNvPr>
            <p:cNvSpPr/>
            <p:nvPr/>
          </p:nvSpPr>
          <p:spPr>
            <a:xfrm>
              <a:off x="9816499" y="1330535"/>
              <a:ext cx="159769" cy="2299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277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08DC3-2685-6DBF-C812-66DDDB94E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ED5BE0-C92E-3992-E51E-DCE479095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Grid Based Discretization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C883A91-F129-5D79-9B0E-9F6B8ECB8155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30744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Finite difference formula for Laplacian</a:t>
                </a: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r>
                  <a:rPr lang="en-US" altLang="zh-CN" sz="2400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Δ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CN" sz="2400" b="0" i="1" dirty="0">
                  <a:latin typeface="Cambria Math" panose="02040503050406030204" pitchFamily="18" charset="0"/>
                </a:endParaRPr>
              </a:p>
              <a:p>
                <a:endParaRPr lang="en-US" altLang="zh-CN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+1, 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sz="2400" b="0" i="1" smtClean="0">
                          <a:latin typeface="Cambria Math" panose="02040503050406030204" pitchFamily="18" charset="0"/>
                        </a:rPr>
                        <m:t>𝒪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C883A91-F129-5D79-9B0E-9F6B8ECB8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3074431"/>
              </a:xfrm>
              <a:prstGeom prst="rect">
                <a:avLst/>
              </a:prstGeom>
              <a:blipFill>
                <a:blip r:embed="rId3"/>
                <a:stretch>
                  <a:fillRect l="-812" t="-15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010" name="Picture 2" descr="FDM 7-point-stencil of the Laplacian operator in Cartesian coordinates. |  Download Scientific Diagram">
            <a:extLst>
              <a:ext uri="{FF2B5EF4-FFF2-40B4-BE49-F238E27FC236}">
                <a16:creationId xmlns:a16="http://schemas.microsoft.com/office/drawing/2014/main" id="{E03C6CD9-5944-10A8-AC4D-BBBF1C11F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512" y="180459"/>
            <a:ext cx="28479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59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A5885-0B1B-049D-0D19-6C3EE1091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FCDCDA7-E5EA-5DEE-45B0-ECB996B0329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24887" y="180459"/>
                <a:ext cx="10515600" cy="1325563"/>
              </a:xfrm>
            </p:spPr>
            <p:txBody>
              <a:bodyPr/>
              <a:lstStyle/>
              <a:p>
                <a:r>
                  <a:rPr lang="en-US" altLang="zh-CN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Idea: Elimination of Unknown </a:t>
                </a:r>
                <a14:m>
                  <m:oMath xmlns:m="http://schemas.openxmlformats.org/officeDocument/2006/math">
                    <m:r>
                      <a:rPr lang="en-US" altLang="zh-CN" sz="4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4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4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CN" sz="4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4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zh-CN" altLang="en-US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FCDCDA7-E5EA-5DEE-45B0-ECB996B032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24887" y="180459"/>
                <a:ext cx="10515600" cy="1325563"/>
              </a:xfrm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BFE5995-7C69-8B63-AB46-B3418563A84A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3468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Navier-Stokes equations of incompressible flow: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d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altLang="zh-CN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CN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r>
                        <m:rPr>
                          <m:sty m:val="p"/>
                        </m:rPr>
                        <a:rPr lang="en-US" altLang="zh-CN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altLang="zh-CN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⃑"/>
                          <m:ctrlP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</m:oMath>
                  </m:oMathPara>
                </a14:m>
                <a:endParaRPr lang="en-US" altLang="zh-CN" sz="24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CN" sz="24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Target: eliminate the unknown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Observation: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 only appears 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a gradient field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Recall: gradient field is curl free; curl field is divergence free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Idea: Can we define some kind of decomposition to eliminate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BFE5995-7C69-8B63-AB46-B3418563A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3468770"/>
              </a:xfrm>
              <a:prstGeom prst="rect">
                <a:avLst/>
              </a:prstGeom>
              <a:blipFill>
                <a:blip r:embed="rId4"/>
                <a:stretch>
                  <a:fillRect l="-812" t="-1406" b="-2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1C8F97D5-8314-C50C-2D52-373A2AD53CA2}"/>
              </a:ext>
            </a:extLst>
          </p:cNvPr>
          <p:cNvSpPr/>
          <p:nvPr/>
        </p:nvSpPr>
        <p:spPr>
          <a:xfrm>
            <a:off x="6373423" y="2091622"/>
            <a:ext cx="405183" cy="4599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68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7EA17-5EB2-F645-261F-D520AE079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FE69A9A-1584-EEF9-7C60-E1F16642047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24887" y="180459"/>
                <a:ext cx="10515600" cy="1325563"/>
              </a:xfrm>
            </p:spPr>
            <p:txBody>
              <a:bodyPr/>
              <a:lstStyle/>
              <a:p>
                <a:r>
                  <a:rPr lang="en-US" altLang="zh-CN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Idea: Elimination of Unknown </a:t>
                </a:r>
                <a14:m>
                  <m:oMath xmlns:m="http://schemas.openxmlformats.org/officeDocument/2006/math">
                    <m:r>
                      <a:rPr lang="en-US" altLang="zh-CN" sz="4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4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4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CN" sz="4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4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zh-CN" altLang="en-US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FE69A9A-1584-EEF9-7C60-E1F1664204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24887" y="180459"/>
                <a:ext cx="10515600" cy="1325563"/>
              </a:xfrm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F5E1DDA-5A0F-CCCF-2688-2F15DBB4ABCB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3553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</a:rPr>
                  <a:t>Helmholz-Hodge decomposition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⃑"/>
                          <m:ctrlPr>
                            <a:rPr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Decompose any vector field into a </a:t>
                </a:r>
                <a:r>
                  <a:rPr lang="en-US" altLang="zh-CN" sz="2400" dirty="0">
                    <a:solidFill>
                      <a:srgbClr val="0070C0"/>
                    </a:solidFill>
                    <a:latin typeface="Cambria Math" panose="02040503050406030204" pitchFamily="18" charset="0"/>
                  </a:rPr>
                  <a:t>curl part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and a </a:t>
                </a:r>
                <a:r>
                  <a:rPr lang="en-US" altLang="zh-CN" sz="24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gradient part</a:t>
                </a: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r>
                  <a:rPr lang="en-US" altLang="zh-CN" sz="2400" dirty="0">
                    <a:latin typeface="Cambria Math" panose="02040503050406030204" pitchFamily="18" charset="0"/>
                  </a:rPr>
                  <a:t>How to construct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Solve the Laplacian equation to obtain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⃑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The remaining part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 is divergence free, it must be a curl field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F5E1DDA-5A0F-CCCF-2688-2F15DBB4A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3553024"/>
              </a:xfrm>
              <a:prstGeom prst="rect">
                <a:avLst/>
              </a:prstGeom>
              <a:blipFill>
                <a:blip r:embed="rId4"/>
                <a:stretch>
                  <a:fillRect l="-928" t="-1372" b="-29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897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DF0B0-D7CF-ED04-F352-E968B7C24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EF1AAEF9-134A-F4EC-3A58-CF3F5DE0FD2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24887" y="180459"/>
                <a:ext cx="10515600" cy="1325563"/>
              </a:xfrm>
            </p:spPr>
            <p:txBody>
              <a:bodyPr/>
              <a:lstStyle/>
              <a:p>
                <a:r>
                  <a:rPr lang="en-US" altLang="zh-CN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Idea: Elimination of Unknown </a:t>
                </a:r>
                <a14:m>
                  <m:oMath xmlns:m="http://schemas.openxmlformats.org/officeDocument/2006/math">
                    <m:r>
                      <a:rPr lang="en-US" altLang="zh-CN" sz="4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4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4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CN" sz="4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4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zh-CN" altLang="en-US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EF1AAEF9-134A-F4EC-3A58-CF3F5DE0FD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24887" y="180459"/>
                <a:ext cx="10515600" cy="1325563"/>
              </a:xfrm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32879C0-78E5-7180-0443-D460006D7F91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4629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Divergence-free projection operator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: 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↦</m:t>
                      </m:r>
                      <m:r>
                        <m:rPr>
                          <m:sty m:val="p"/>
                        </m:rPr>
                        <a:rPr lang="en-US" altLang="zh-CN" sz="240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sz="240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altLang="zh-CN" sz="2400" b="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⃑"/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400" b="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b="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b="0" dirty="0">
                    <a:latin typeface="Cambria Math" panose="02040503050406030204" pitchFamily="18" charset="0"/>
                  </a:rPr>
                  <a:t>Apply to the equation of momentum: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d>
                      <m:acc>
                        <m:accPr>
                          <m:chr m:val="⃑"/>
                          <m:ctrlPr>
                            <a:rPr lang="en-US" altLang="zh-C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⃑"/>
                          <m:ctrlPr>
                            <a:rPr lang="en-US" altLang="zh-C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⃑"/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</m:oMath>
                  </m:oMathPara>
                </a14:m>
                <a:endParaRPr lang="en-US" altLang="zh-CN" sz="2400" b="0" dirty="0">
                  <a:latin typeface="Cambria Math" panose="02040503050406030204" pitchFamily="18" charset="0"/>
                </a:endParaRPr>
              </a:p>
              <a:p>
                <a:endParaRPr lang="en-US" altLang="zh-CN" sz="2400" b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⃑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⃑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</m:d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altLang="zh-CN" sz="2400" b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32879C0-78E5-7180-0443-D460006D7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4629601"/>
              </a:xfrm>
              <a:prstGeom prst="rect">
                <a:avLst/>
              </a:prstGeom>
              <a:blipFill>
                <a:blip r:embed="rId4"/>
                <a:stretch>
                  <a:fillRect l="-812" t="-10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2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58543-DD8F-A1DA-4366-C77AB777A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95BA88-99D8-06BC-929F-70D77E58C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Demo: Avatar: The Way of Water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6" name="在线媒体 5" title="Avatar The Way of Water VFX Breakdown: Dive in with Wētā FX">
            <a:hlinkClick r:id="" action="ppaction://media"/>
            <a:extLst>
              <a:ext uri="{FF2B5EF4-FFF2-40B4-BE49-F238E27FC236}">
                <a16:creationId xmlns:a16="http://schemas.microsoft.com/office/drawing/2014/main" id="{7504BC9E-672E-80BC-077E-471EF42603E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63843" y="1265399"/>
            <a:ext cx="9464314" cy="534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2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33FDE-4B4A-06CE-0A24-737A9CF71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FC5DB2-CF68-5FB7-D501-58B98AE00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Idea: Operator Splitting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74540C0-9172-3F2D-6C62-A68626F79736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2893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Instead of solving: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We solve:</a:t>
                </a:r>
              </a:p>
              <a:p>
                <a:pPr algn="ctr"/>
                <a:r>
                  <a:rPr lang="en-US" altLang="zh-CN" sz="2400" dirty="0">
                    <a:latin typeface="Cambria Math" panose="02040503050406030204" pitchFamily="18" charset="0"/>
                  </a:rPr>
                  <a:t>First: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⃑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  then: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num>
                      <m:den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</m:d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Justification: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𝑡𝐴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𝑡𝐵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sz="2400" b="0" i="1" smtClean="0">
                          <a:latin typeface="Cambria Math" panose="02040503050406030204" pitchFamily="18" charset="0"/>
                        </a:rPr>
                        <m:t>𝒪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74540C0-9172-3F2D-6C62-A68626F79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2893934"/>
              </a:xfrm>
              <a:prstGeom prst="rect">
                <a:avLst/>
              </a:prstGeom>
              <a:blipFill>
                <a:blip r:embed="rId3"/>
                <a:stretch>
                  <a:fillRect l="-812" t="-1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300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6767E-A190-BA57-7C9B-668430FFC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C38B48-67E9-DF7B-D610-F035B7EFD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Idea: Operator Splitting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7517840-4121-A8FA-6578-C6AF68501940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1190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Applied to Navier-Stokes equations: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⃑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</m:d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7517840-4121-A8FA-6578-C6AF68501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1190198"/>
              </a:xfrm>
              <a:prstGeom prst="rect">
                <a:avLst/>
              </a:prstGeom>
              <a:blipFill>
                <a:blip r:embed="rId3"/>
                <a:stretch>
                  <a:fillRect l="-812" t="-41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2F4970F1-8AD7-7FB6-8F5F-4654E967AD5E}"/>
              </a:ext>
            </a:extLst>
          </p:cNvPr>
          <p:cNvSpPr/>
          <p:nvPr/>
        </p:nvSpPr>
        <p:spPr>
          <a:xfrm>
            <a:off x="7605398" y="2047818"/>
            <a:ext cx="240921" cy="607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80658C6-5544-F6B8-F60D-9BC1209FC917}"/>
              </a:ext>
            </a:extLst>
          </p:cNvPr>
          <p:cNvSpPr/>
          <p:nvPr/>
        </p:nvSpPr>
        <p:spPr>
          <a:xfrm>
            <a:off x="5173386" y="2046906"/>
            <a:ext cx="1271218" cy="54845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FABC79-0E89-80F6-8B04-EDDF19DD31EC}"/>
              </a:ext>
            </a:extLst>
          </p:cNvPr>
          <p:cNvSpPr/>
          <p:nvPr/>
        </p:nvSpPr>
        <p:spPr>
          <a:xfrm>
            <a:off x="6743927" y="2046906"/>
            <a:ext cx="576748" cy="54845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CFCF33-3B05-A278-FF1F-85FF342862DC}"/>
              </a:ext>
            </a:extLst>
          </p:cNvPr>
          <p:cNvSpPr/>
          <p:nvPr/>
        </p:nvSpPr>
        <p:spPr>
          <a:xfrm>
            <a:off x="4735351" y="2046906"/>
            <a:ext cx="219930" cy="548457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图示&#10;&#10;AI 生成的内容可能不正确。">
            <a:extLst>
              <a:ext uri="{FF2B5EF4-FFF2-40B4-BE49-F238E27FC236}">
                <a16:creationId xmlns:a16="http://schemas.microsoft.com/office/drawing/2014/main" id="{183244DB-5840-F57E-331B-CF57183A9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5" t="89102" r="61737" b="5390"/>
          <a:stretch/>
        </p:blipFill>
        <p:spPr>
          <a:xfrm>
            <a:off x="2204025" y="2911570"/>
            <a:ext cx="7783949" cy="103486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24C07EF-A4E3-790C-3D8F-D426C5880E88}"/>
              </a:ext>
            </a:extLst>
          </p:cNvPr>
          <p:cNvSpPr/>
          <p:nvPr/>
        </p:nvSpPr>
        <p:spPr>
          <a:xfrm>
            <a:off x="3207700" y="3125112"/>
            <a:ext cx="1035773" cy="607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7A160A0-7267-C0C8-A7D5-F7D9BD4EAC08}"/>
              </a:ext>
            </a:extLst>
          </p:cNvPr>
          <p:cNvSpPr/>
          <p:nvPr/>
        </p:nvSpPr>
        <p:spPr>
          <a:xfrm>
            <a:off x="5073916" y="3125112"/>
            <a:ext cx="746486" cy="67485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E3DBF2B-6707-770F-896B-C99E6B582832}"/>
              </a:ext>
            </a:extLst>
          </p:cNvPr>
          <p:cNvSpPr/>
          <p:nvPr/>
        </p:nvSpPr>
        <p:spPr>
          <a:xfrm>
            <a:off x="6732976" y="3125112"/>
            <a:ext cx="686258" cy="67485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F28C6F-60B7-7009-23F0-C6C4DAC553C5}"/>
              </a:ext>
            </a:extLst>
          </p:cNvPr>
          <p:cNvSpPr/>
          <p:nvPr/>
        </p:nvSpPr>
        <p:spPr>
          <a:xfrm>
            <a:off x="8331808" y="3118724"/>
            <a:ext cx="746486" cy="68123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片包含 图示&#10;&#10;AI 生成的内容可能不正确。">
            <a:extLst>
              <a:ext uri="{FF2B5EF4-FFF2-40B4-BE49-F238E27FC236}">
                <a16:creationId xmlns:a16="http://schemas.microsoft.com/office/drawing/2014/main" id="{5050B179-EECE-19BE-97BA-E9ECA1D3A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5" t="8942" r="61160" b="71730"/>
          <a:stretch/>
        </p:blipFill>
        <p:spPr>
          <a:xfrm>
            <a:off x="3535641" y="3946429"/>
            <a:ext cx="5415634" cy="2483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ACAB8A4-DCD8-5A98-D767-811FFC8CB8AF}"/>
                  </a:ext>
                </a:extLst>
              </p:cNvPr>
              <p:cNvSpPr txBox="1"/>
              <p:nvPr/>
            </p:nvSpPr>
            <p:spPr>
              <a:xfrm>
                <a:off x="2257782" y="4151267"/>
                <a:ext cx="10036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zh-CN" altLang="en-US" sz="240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altLang="zh-CN" sz="240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CN" sz="24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sz="24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ACAB8A4-DCD8-5A98-D767-811FFC8CB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782" y="4151267"/>
                <a:ext cx="1003675" cy="461665"/>
              </a:xfrm>
              <a:prstGeom prst="rect">
                <a:avLst/>
              </a:prstGeom>
              <a:blipFill>
                <a:blip r:embed="rId5"/>
                <a:stretch>
                  <a:fillRect t="-26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707926E-5E20-467B-80D0-C2269E97ADAA}"/>
                  </a:ext>
                </a:extLst>
              </p:cNvPr>
              <p:cNvSpPr txBox="1"/>
              <p:nvPr/>
            </p:nvSpPr>
            <p:spPr>
              <a:xfrm>
                <a:off x="8551561" y="4151268"/>
                <a:ext cx="19120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zh-CN" altLang="en-US" sz="240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altLang="zh-CN" sz="240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CN" sz="24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4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24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sz="24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707926E-5E20-467B-80D0-C2269E97A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1561" y="4151268"/>
                <a:ext cx="1912022" cy="461665"/>
              </a:xfrm>
              <a:prstGeom prst="rect">
                <a:avLst/>
              </a:prstGeom>
              <a:blipFill>
                <a:blip r:embed="rId6"/>
                <a:stretch>
                  <a:fillRect t="-26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6A5ED46-B054-6A52-13ED-839558527B02}"/>
                  </a:ext>
                </a:extLst>
              </p:cNvPr>
              <p:cNvSpPr txBox="1"/>
              <p:nvPr/>
            </p:nvSpPr>
            <p:spPr>
              <a:xfrm>
                <a:off x="2436455" y="3692505"/>
                <a:ext cx="646331" cy="547545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CN" altLang="en-US" sz="30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6A5ED46-B054-6A52-13ED-839558527B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455" y="3692505"/>
                <a:ext cx="646331" cy="54754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B6F9D9F-4762-012E-F1BE-9980E6D34700}"/>
                  </a:ext>
                </a:extLst>
              </p:cNvPr>
              <p:cNvSpPr txBox="1"/>
              <p:nvPr/>
            </p:nvSpPr>
            <p:spPr>
              <a:xfrm>
                <a:off x="9225460" y="3692506"/>
                <a:ext cx="646331" cy="547545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0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CN" altLang="en-US" sz="30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B6F9D9F-4762-012E-F1BE-9980E6D34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460" y="3692506"/>
                <a:ext cx="646331" cy="5475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730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7" grpId="0"/>
      <p:bldP spid="18" grpId="0"/>
      <p:bldP spid="19" grpId="0"/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578E9-DF91-25D6-D8F7-19BE6E83E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125029-5D02-CE27-ACE3-F99DD7C2F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Step 1: Add Force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450E24DB-470A-481B-4631-F388B70CB92B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3164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Do a simple forward Euler step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⃑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In grid discretization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450E24DB-470A-481B-4631-F388B70CB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3164649"/>
              </a:xfrm>
              <a:prstGeom prst="rect">
                <a:avLst/>
              </a:prstGeom>
              <a:blipFill>
                <a:blip r:embed="rId3"/>
                <a:stretch>
                  <a:fillRect l="-8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 descr="文本, 信件&#10;&#10;AI 生成的内容可能不正确。">
            <a:extLst>
              <a:ext uri="{FF2B5EF4-FFF2-40B4-BE49-F238E27FC236}">
                <a16:creationId xmlns:a16="http://schemas.microsoft.com/office/drawing/2014/main" id="{CD1ADEB0-66BC-9483-1CD8-1BBE236CA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363" y="0"/>
            <a:ext cx="6087637" cy="1253878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556C043E-154D-B2FC-E902-5C4CEB8B753F}"/>
              </a:ext>
            </a:extLst>
          </p:cNvPr>
          <p:cNvSpPr/>
          <p:nvPr/>
        </p:nvSpPr>
        <p:spPr>
          <a:xfrm>
            <a:off x="6816021" y="69812"/>
            <a:ext cx="800329" cy="607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82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9BEE2-EBB8-030A-930E-CCB994F81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BAEA61-87EE-B337-9179-3225228A7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Step 2: Advection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E0448E5-2305-5202-7582-5EDFD4A15E24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249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d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This is equivalent to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𝐷𝑡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num>
                      <m:den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</m:d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altLang="zh-CN" sz="2400" b="0" i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Using forward/backward Euler will pose stability condition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Physical meaning: let it flow under given velocity field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E0448E5-2305-5202-7582-5EDFD4A15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2492990"/>
              </a:xfrm>
              <a:prstGeom prst="rect">
                <a:avLst/>
              </a:prstGeom>
              <a:blipFill>
                <a:blip r:embed="rId3"/>
                <a:stretch>
                  <a:fillRect l="-812" b="-46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 descr="文本, 信件&#10;&#10;AI 生成的内容可能不正确。">
            <a:extLst>
              <a:ext uri="{FF2B5EF4-FFF2-40B4-BE49-F238E27FC236}">
                <a16:creationId xmlns:a16="http://schemas.microsoft.com/office/drawing/2014/main" id="{A97B4996-285C-5B43-F72D-C324E0A22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363" y="0"/>
            <a:ext cx="6087637" cy="1253878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08001D5-D7A3-300B-884A-4BB5B2B03BC2}"/>
              </a:ext>
            </a:extLst>
          </p:cNvPr>
          <p:cNvSpPr/>
          <p:nvPr/>
        </p:nvSpPr>
        <p:spPr>
          <a:xfrm>
            <a:off x="8223212" y="75288"/>
            <a:ext cx="570359" cy="5927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图片包含 图示&#10;&#10;AI 生成的内容可能不正确。">
            <a:extLst>
              <a:ext uri="{FF2B5EF4-FFF2-40B4-BE49-F238E27FC236}">
                <a16:creationId xmlns:a16="http://schemas.microsoft.com/office/drawing/2014/main" id="{049F03AA-DA6E-84B1-5090-0468EAB8A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929" y="4078080"/>
            <a:ext cx="5923515" cy="249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7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9A82D-FABA-5400-3240-406CD2C11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7ACA7D-BB06-AB31-C3B0-6520BE4E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Step 2: Advection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E3D401B-D4B8-17FD-AA82-186462FE7AE5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2715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d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Trace the flow backward: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⃑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, −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Unconditionally Stable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E3D401B-D4B8-17FD-AA82-186462FE7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2715039"/>
              </a:xfrm>
              <a:prstGeom prst="rect">
                <a:avLst/>
              </a:prstGeom>
              <a:blipFill>
                <a:blip r:embed="rId3"/>
                <a:stretch>
                  <a:fillRect l="-812" b="-42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 descr="文本, 信件&#10;&#10;AI 生成的内容可能不正确。">
            <a:extLst>
              <a:ext uri="{FF2B5EF4-FFF2-40B4-BE49-F238E27FC236}">
                <a16:creationId xmlns:a16="http://schemas.microsoft.com/office/drawing/2014/main" id="{6E68F7B9-8030-50B7-D07A-755BFA18D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363" y="0"/>
            <a:ext cx="6087637" cy="1253878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1B1AB34-2540-C565-E941-FDD62B98C9C0}"/>
              </a:ext>
            </a:extLst>
          </p:cNvPr>
          <p:cNvSpPr/>
          <p:nvPr/>
        </p:nvSpPr>
        <p:spPr>
          <a:xfrm>
            <a:off x="8223212" y="75288"/>
            <a:ext cx="570359" cy="5927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图片包含 图示&#10;&#10;AI 生成的内容可能不正确。">
            <a:extLst>
              <a:ext uri="{FF2B5EF4-FFF2-40B4-BE49-F238E27FC236}">
                <a16:creationId xmlns:a16="http://schemas.microsoft.com/office/drawing/2014/main" id="{D7C5AEC7-3C4B-6032-443A-7552FE8212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929" y="4221061"/>
            <a:ext cx="5923515" cy="249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3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FB905-1805-D474-E6AF-058247E38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98B48F-117D-6BD8-CB93-C26CB2E2D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Step 2: Advection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74D22C19-4D87-0B3F-D5A9-0D304E004D3B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2820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⃑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, −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Implementation: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, −</m:t>
                        </m:r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400" b="0" i="0" smtClean="0">
                        <a:latin typeface="Cambria Math" panose="02040503050406030204" pitchFamily="18" charset="0"/>
                      </a:rPr>
                      <m:t>≔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d>
                      <m:d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Trilinear interpolate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 to get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d>
                          <m:d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⃑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, −</m:t>
                            </m:r>
                            <m:r>
                              <m:rPr>
                                <m:sty m:val="p"/>
                              </m:rP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←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d>
                          <m:d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⃑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, −</m:t>
                            </m:r>
                            <m:r>
                              <m:rPr>
                                <m:sty m:val="p"/>
                              </m:rP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74D22C19-4D87-0B3F-D5A9-0D304E004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2820196"/>
              </a:xfrm>
              <a:prstGeom prst="rect">
                <a:avLst/>
              </a:prstGeom>
              <a:blipFill>
                <a:blip r:embed="rId3"/>
                <a:stretch>
                  <a:fillRect l="-8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 descr="文本, 信件&#10;&#10;AI 生成的内容可能不正确。">
            <a:extLst>
              <a:ext uri="{FF2B5EF4-FFF2-40B4-BE49-F238E27FC236}">
                <a16:creationId xmlns:a16="http://schemas.microsoft.com/office/drawing/2014/main" id="{82DC8427-D9BB-C5DD-22BF-850DB58EE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363" y="0"/>
            <a:ext cx="6087637" cy="1253878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6B159DD-2A12-6E70-210B-BFAF9DA8C948}"/>
              </a:ext>
            </a:extLst>
          </p:cNvPr>
          <p:cNvSpPr/>
          <p:nvPr/>
        </p:nvSpPr>
        <p:spPr>
          <a:xfrm>
            <a:off x="8223212" y="75288"/>
            <a:ext cx="570359" cy="5927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362624FE-43D8-B9AF-8A8F-943B5ACC3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960" y="2417525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85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C18B0-E51B-81CB-B6E8-C6825974C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4B1BFD-CF9E-C830-67C5-8F6812A5B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Step 3: Diffusion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C319179-CA3C-4718-82A0-E29D97A18CB2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1559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𝜈</m:t>
                      </m:r>
                      <m:r>
                        <m:rPr>
                          <m:sty m:val="p"/>
                        </m:rPr>
                        <a:rPr lang="en-US" altLang="zh-CN" sz="2400"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Recall that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C319179-CA3C-4718-82A0-E29D97A18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1559529"/>
              </a:xfrm>
              <a:prstGeom prst="rect">
                <a:avLst/>
              </a:prstGeom>
              <a:blipFill>
                <a:blip r:embed="rId3"/>
                <a:stretch>
                  <a:fillRect l="-812" b="-78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 descr="文本, 信件&#10;&#10;AI 生成的内容可能不正确。">
            <a:extLst>
              <a:ext uri="{FF2B5EF4-FFF2-40B4-BE49-F238E27FC236}">
                <a16:creationId xmlns:a16="http://schemas.microsoft.com/office/drawing/2014/main" id="{98B610FF-341A-9976-AF74-15072B2E2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363" y="0"/>
            <a:ext cx="6087637" cy="1253878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8C3CE90-EB9B-FAB7-DDE9-13CD97952A14}"/>
              </a:ext>
            </a:extLst>
          </p:cNvPr>
          <p:cNvSpPr/>
          <p:nvPr/>
        </p:nvSpPr>
        <p:spPr>
          <a:xfrm>
            <a:off x="9416860" y="86239"/>
            <a:ext cx="570359" cy="5927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48CC470-403A-2D2A-8610-409C5EEA2573}"/>
                  </a:ext>
                </a:extLst>
              </p:cNvPr>
              <p:cNvSpPr txBox="1"/>
              <p:nvPr/>
            </p:nvSpPr>
            <p:spPr>
              <a:xfrm>
                <a:off x="1624914" y="3065551"/>
                <a:ext cx="8715546" cy="3528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b="0" i="0" smtClean="0">
                        <a:latin typeface="Cambria Math" panose="02040503050406030204" pitchFamily="18" charset="0"/>
                      </a:rPr>
                      <m:t>Δ</m:t>
                    </m:r>
                    <m:sSup>
                      <m:sSup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CN" sz="1800" b="0" i="1" dirty="0">
                  <a:latin typeface="Cambria Math" panose="02040503050406030204" pitchFamily="18" charset="0"/>
                </a:endParaRPr>
              </a:p>
              <a:p>
                <a:endParaRPr lang="en-US" altLang="zh-CN" sz="1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+1, </m:t>
                              </m:r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  <m:sSup>
                            <m:sSupPr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1800">
                              <a:latin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sz="1800" b="0" i="1" smtClean="0">
                          <a:latin typeface="Cambria Math" panose="02040503050406030204" pitchFamily="18" charset="0"/>
                        </a:rPr>
                        <m:t>𝒪</m:t>
                      </m:r>
                      <m:d>
                        <m:d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1800">
                              <a:latin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  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  <m:e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</m:eqArr>
                                  </m:e>
                                </m:mr>
                                <m:m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2400" b="0" i="0" smtClean="0"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  <m:sSup>
                                      <m:sSupPr>
                                        <m:ctrl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p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p>
                                    </m:sSup>
                                  </m:e>
                                </m:mr>
                                <m:m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eqAr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p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48CC470-403A-2D2A-8610-409C5EEA2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914" y="3065551"/>
                <a:ext cx="8715546" cy="35282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291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3C9C6-F3E3-E047-74E3-759264601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C6F617-7DC5-F126-9588-7848B05E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Step 3: Diffusion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BF89D7D-B65A-1D2A-9357-E7DFDB841ED2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742226" cy="4189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𝜈</m:t>
                      </m:r>
                      <m:r>
                        <m:rPr>
                          <m:sty m:val="p"/>
                        </m:rPr>
                        <a:rPr lang="en-US" altLang="zh-CN" sz="2400"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Laplacian matrix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Symmetric, sparse (only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7×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 non-zero entries)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 is positive semi-definite</a:t>
                </a:r>
              </a:p>
              <a:p>
                <a:pPr lvl="1"/>
                <a:endParaRPr lang="en-US" altLang="zh-CN" sz="2400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eqArr>
                                          <m:eqArrPr>
                                            <m:ctrlPr>
                                              <a:rPr lang="en-US" altLang="zh-CN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eqArr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altLang="zh-CN" sz="2000" i="1">
                                                <a:latin typeface="Cambria Math" panose="02040503050406030204" pitchFamily="18" charset="0"/>
                                              </a:rPr>
                                              <m:t>⋮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zh-CN" sz="2000" i="1">
                                                <a:latin typeface="Cambria Math" panose="02040503050406030204" pitchFamily="18" charset="0"/>
                                              </a:rPr>
                                              <m:t>⋮</m:t>
                                            </m:r>
                                          </m:e>
                                        </m:eqArr>
                                      </m:e>
                                    </m:mr>
                                    <m:mr>
                                      <m:e>
                                        <m:sSup>
                                          <m:sSupPr>
                                            <m:ctrlPr>
                                              <a:rPr lang="en-US" altLang="zh-CN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000" i="1"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0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CN" sz="2000" i="1">
                                                <a:latin typeface="Cambria Math" panose="02040503050406030204" pitchFamily="18" charset="0"/>
                                              </a:rPr>
                                              <m:t>, </m:t>
                                            </m:r>
                                            <m:r>
                                              <a:rPr lang="en-US" altLang="zh-CN" sz="2000" i="1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altLang="zh-CN" sz="2000" i="1">
                                                <a:latin typeface="Cambria Math" panose="02040503050406030204" pitchFamily="18" charset="0"/>
                                              </a:rPr>
                                              <m:t>, </m:t>
                                            </m:r>
                                            <m:r>
                                              <a:rPr lang="en-US" altLang="zh-CN" sz="20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p>
                                        </m:sSup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eqArr>
                            </m:e>
                          </m:d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p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p>
                                  </m:s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p>
                                  </m:s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p>
                                  </m:s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lang="en-US" altLang="zh-CN" sz="20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BF89D7D-B65A-1D2A-9357-E7DFDB841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742226" cy="4189608"/>
              </a:xfrm>
              <a:prstGeom prst="rect">
                <a:avLst/>
              </a:prstGeom>
              <a:blipFill>
                <a:blip r:embed="rId3"/>
                <a:stretch>
                  <a:fillRect l="-7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 descr="文本, 信件&#10;&#10;AI 生成的内容可能不正确。">
            <a:extLst>
              <a:ext uri="{FF2B5EF4-FFF2-40B4-BE49-F238E27FC236}">
                <a16:creationId xmlns:a16="http://schemas.microsoft.com/office/drawing/2014/main" id="{AD21AEB0-A03D-8BCB-94A2-617737C60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363" y="0"/>
            <a:ext cx="6087637" cy="1253878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AF6C2C9-5C07-CB5E-C154-48885C54165E}"/>
              </a:ext>
            </a:extLst>
          </p:cNvPr>
          <p:cNvSpPr/>
          <p:nvPr/>
        </p:nvSpPr>
        <p:spPr>
          <a:xfrm>
            <a:off x="9416860" y="86239"/>
            <a:ext cx="570359" cy="5927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82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16ABD-C4E5-89D9-448C-056325333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A7AB21-0123-5FEF-4E79-12DED0F3D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Step 3: Diffusion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640E854-C54B-2280-B553-47EF5BC1CA11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3765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𝜈</m:t>
                      </m:r>
                      <m:r>
                        <m:rPr>
                          <m:sty m:val="p"/>
                        </m:rPr>
                        <a:rPr lang="en-US" altLang="zh-CN" sz="2400"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Solve using backward Euler: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acc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×3</m:t>
                          </m:r>
                        </m:sup>
                      </m:sSup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  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640E854-C54B-2280-B553-47EF5BC1C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3765390"/>
              </a:xfrm>
              <a:prstGeom prst="rect">
                <a:avLst/>
              </a:prstGeom>
              <a:blipFill>
                <a:blip r:embed="rId3"/>
                <a:stretch>
                  <a:fillRect l="-8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 descr="文本, 信件&#10;&#10;AI 生成的内容可能不正确。">
            <a:extLst>
              <a:ext uri="{FF2B5EF4-FFF2-40B4-BE49-F238E27FC236}">
                <a16:creationId xmlns:a16="http://schemas.microsoft.com/office/drawing/2014/main" id="{14480EB5-027D-7B1D-A9F7-D8B0588AF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363" y="0"/>
            <a:ext cx="6087637" cy="1253878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DE55413-C490-A344-45AF-15C917075192}"/>
              </a:ext>
            </a:extLst>
          </p:cNvPr>
          <p:cNvSpPr/>
          <p:nvPr/>
        </p:nvSpPr>
        <p:spPr>
          <a:xfrm>
            <a:off x="9416860" y="86239"/>
            <a:ext cx="570359" cy="5927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51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E7F00-AF13-B4D9-1620-B30F2B8C1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DFAC23-1728-BBBD-CB50-41999AE92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Step 4: Projection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8FE08FC-657C-22F3-64CB-F1AB8BF080E4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5298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 err="1">
                    <a:latin typeface="Cambria Math" panose="02040503050406030204" pitchFamily="18" charset="0"/>
                  </a:rPr>
                  <a:t>Helmholz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-Hodge decomposition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⃑"/>
                          <m:ctrlPr>
                            <a:rPr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altLang="zh-CN" sz="2400" b="0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endParaRPr lang="en-US" altLang="zh-CN" sz="2400" b="0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Solve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⃑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+1, 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b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b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b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b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b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>
                                    <a:latin typeface="Cambria Math" panose="02040503050406030204" pitchFamily="18" charset="0"/>
                                  </a:rPr>
                                  <m:t>∇</m:t>
                                </m:r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acc>
                                  <m:accPr>
                                    <m:chr m:val="⃑"/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d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lvl="1"/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Project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⃑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p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+1, 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p>
                                  </m:s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altLang="zh-CN" sz="2400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  <m:e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p>
                                  </m:s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altLang="zh-CN" sz="240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  <m:e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p>
                                  </m:s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altLang="zh-CN" sz="240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mr>
                        </m:m>
                      </m:e>
                    </m:d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8FE08FC-657C-22F3-64CB-F1AB8BF08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5298823"/>
              </a:xfrm>
              <a:prstGeom prst="rect">
                <a:avLst/>
              </a:prstGeom>
              <a:blipFill>
                <a:blip r:embed="rId3"/>
                <a:stretch>
                  <a:fillRect l="-8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 descr="文本, 信件&#10;&#10;AI 生成的内容可能不正确。">
            <a:extLst>
              <a:ext uri="{FF2B5EF4-FFF2-40B4-BE49-F238E27FC236}">
                <a16:creationId xmlns:a16="http://schemas.microsoft.com/office/drawing/2014/main" id="{1FB10ED6-DE6A-6507-6CF9-3FAC955F6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363" y="0"/>
            <a:ext cx="6087637" cy="1253878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889A946-C94E-184F-C7A5-7DB1696CFEE1}"/>
              </a:ext>
            </a:extLst>
          </p:cNvPr>
          <p:cNvSpPr/>
          <p:nvPr/>
        </p:nvSpPr>
        <p:spPr>
          <a:xfrm>
            <a:off x="10626934" y="34222"/>
            <a:ext cx="570359" cy="5927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93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BF45F-7C6E-8E1A-B1DB-D44C8030B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A6ED4D-1726-062A-BC77-F271BC652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The Navier-Stokes Equations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B4EA530-472A-B5F1-960E-B78933274884}"/>
                  </a:ext>
                </a:extLst>
              </p:cNvPr>
              <p:cNvSpPr txBox="1"/>
              <p:nvPr/>
            </p:nvSpPr>
            <p:spPr>
              <a:xfrm>
                <a:off x="4403428" y="1815457"/>
                <a:ext cx="3385144" cy="883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𝐷𝑡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⃑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B4EA530-472A-B5F1-960E-B78933274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3428" y="1815457"/>
                <a:ext cx="3385144" cy="8834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DD1D538A-EFF0-9B05-A16A-19B9F6EA6680}"/>
              </a:ext>
            </a:extLst>
          </p:cNvPr>
          <p:cNvSpPr txBox="1"/>
          <p:nvPr/>
        </p:nvSpPr>
        <p:spPr>
          <a:xfrm>
            <a:off x="724887" y="3078819"/>
            <a:ext cx="5959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Or after expansion,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D787879-0375-B1CB-7462-F3259FB008B8}"/>
                  </a:ext>
                </a:extLst>
              </p:cNvPr>
              <p:cNvSpPr txBox="1"/>
              <p:nvPr/>
            </p:nvSpPr>
            <p:spPr>
              <a:xfrm>
                <a:off x="3344204" y="3858845"/>
                <a:ext cx="5276965" cy="883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d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⃑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D787879-0375-B1CB-7462-F3259FB00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4204" y="3858845"/>
                <a:ext cx="5276965" cy="8834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1401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FC00D-609D-1786-3CD2-F7FC16DA2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E82BB6-E9ED-1719-4DE2-FD901282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Periodic Boundaries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7C08824-3101-2468-D4C9-A6277F6F5FEB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5165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Periodic boundary condition: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Fourier transform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acc>
                        <m:accPr>
                          <m:chr m:val="̂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acc>
                      <m:d>
                        <m:d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acc>
                        <m:accPr>
                          <m:chr m:val="⃑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acc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⃑"/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acc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acc>
                        <m:accPr>
                          <m:chr m:val="̂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acc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⃑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acc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⃑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7C08824-3101-2468-D4C9-A6277F6F5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5165645"/>
              </a:xfrm>
              <a:prstGeom prst="rect">
                <a:avLst/>
              </a:prstGeom>
              <a:blipFill>
                <a:blip r:embed="rId3"/>
                <a:stretch>
                  <a:fillRect l="-812" t="-9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324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9298C-7C50-C5D3-893C-0D7B04CAF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8D73B6-CFD0-F3C8-8129-B704B6C7F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Periodic Boundaries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pic>
        <p:nvPicPr>
          <p:cNvPr id="7" name="图片 6" descr="墙上挂着一幅画&#10;&#10;AI 生成的内容可能不正确。">
            <a:extLst>
              <a:ext uri="{FF2B5EF4-FFF2-40B4-BE49-F238E27FC236}">
                <a16:creationId xmlns:a16="http://schemas.microsoft.com/office/drawing/2014/main" id="{5D2DDA34-6436-2B3E-B622-ABF34BF08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36" y="2211972"/>
            <a:ext cx="2429702" cy="2434056"/>
          </a:xfrm>
          <a:prstGeom prst="rect">
            <a:avLst/>
          </a:prstGeom>
        </p:spPr>
      </p:pic>
      <p:pic>
        <p:nvPicPr>
          <p:cNvPr id="8" name="图片 7" descr="墙上挂着一幅画&#10;&#10;AI 生成的内容可能不正确。">
            <a:extLst>
              <a:ext uri="{FF2B5EF4-FFF2-40B4-BE49-F238E27FC236}">
                <a16:creationId xmlns:a16="http://schemas.microsoft.com/office/drawing/2014/main" id="{32D68FF4-4BCA-717C-DCE7-8ADE0B288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538" y="2211972"/>
            <a:ext cx="2429702" cy="2434056"/>
          </a:xfrm>
          <a:prstGeom prst="rect">
            <a:avLst/>
          </a:prstGeom>
        </p:spPr>
      </p:pic>
      <p:pic>
        <p:nvPicPr>
          <p:cNvPr id="9" name="图片 8" descr="墙上挂着一幅画&#10;&#10;AI 生成的内容可能不正确。">
            <a:extLst>
              <a:ext uri="{FF2B5EF4-FFF2-40B4-BE49-F238E27FC236}">
                <a16:creationId xmlns:a16="http://schemas.microsoft.com/office/drawing/2014/main" id="{2C086DE7-F95B-5B6F-D8D4-FCCE717F8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34" y="2211972"/>
            <a:ext cx="2429702" cy="2434056"/>
          </a:xfrm>
          <a:prstGeom prst="rect">
            <a:avLst/>
          </a:prstGeom>
        </p:spPr>
      </p:pic>
      <p:pic>
        <p:nvPicPr>
          <p:cNvPr id="10" name="图片 9" descr="墙上挂着一幅画&#10;&#10;AI 生成的内容可能不正确。">
            <a:extLst>
              <a:ext uri="{FF2B5EF4-FFF2-40B4-BE49-F238E27FC236}">
                <a16:creationId xmlns:a16="http://schemas.microsoft.com/office/drawing/2014/main" id="{7B8FBA46-68EF-96F4-D5A9-808349B0D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20" y="-222405"/>
            <a:ext cx="2429702" cy="2434056"/>
          </a:xfrm>
          <a:prstGeom prst="rect">
            <a:avLst/>
          </a:prstGeom>
        </p:spPr>
      </p:pic>
      <p:pic>
        <p:nvPicPr>
          <p:cNvPr id="11" name="图片 10" descr="墙上挂着一幅画&#10;&#10;AI 生成的内容可能不正确。">
            <a:extLst>
              <a:ext uri="{FF2B5EF4-FFF2-40B4-BE49-F238E27FC236}">
                <a16:creationId xmlns:a16="http://schemas.microsoft.com/office/drawing/2014/main" id="{65742FFD-B392-B27D-4F5D-D6D3185BB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36" y="4646028"/>
            <a:ext cx="2429702" cy="2434056"/>
          </a:xfrm>
          <a:prstGeom prst="rect">
            <a:avLst/>
          </a:prstGeom>
        </p:spPr>
      </p:pic>
      <p:pic>
        <p:nvPicPr>
          <p:cNvPr id="3" name="图片 2" descr="墙上挂着一幅画&#10;&#10;AI 生成的内容可能不正确。">
            <a:extLst>
              <a:ext uri="{FF2B5EF4-FFF2-40B4-BE49-F238E27FC236}">
                <a16:creationId xmlns:a16="http://schemas.microsoft.com/office/drawing/2014/main" id="{4001F843-0486-DA34-B753-9B055B5E3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063" y="-222084"/>
            <a:ext cx="2429702" cy="2434056"/>
          </a:xfrm>
          <a:prstGeom prst="rect">
            <a:avLst/>
          </a:prstGeom>
        </p:spPr>
      </p:pic>
      <p:pic>
        <p:nvPicPr>
          <p:cNvPr id="5" name="图片 4" descr="墙上挂着一幅画&#10;&#10;AI 生成的内容可能不正确。">
            <a:extLst>
              <a:ext uri="{FF2B5EF4-FFF2-40B4-BE49-F238E27FC236}">
                <a16:creationId xmlns:a16="http://schemas.microsoft.com/office/drawing/2014/main" id="{4D70216C-DEEC-AA42-A252-C0B8B742C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538" y="4646028"/>
            <a:ext cx="2429702" cy="2434056"/>
          </a:xfrm>
          <a:prstGeom prst="rect">
            <a:avLst/>
          </a:prstGeom>
        </p:spPr>
      </p:pic>
      <p:pic>
        <p:nvPicPr>
          <p:cNvPr id="13" name="图片 12" descr="墙上挂着一幅画&#10;&#10;AI 生成的内容可能不正确。">
            <a:extLst>
              <a:ext uri="{FF2B5EF4-FFF2-40B4-BE49-F238E27FC236}">
                <a16:creationId xmlns:a16="http://schemas.microsoft.com/office/drawing/2014/main" id="{E48DA582-4449-D9EA-06A7-394B873D9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34" y="4646028"/>
            <a:ext cx="2429702" cy="2434056"/>
          </a:xfrm>
          <a:prstGeom prst="rect">
            <a:avLst/>
          </a:prstGeom>
        </p:spPr>
      </p:pic>
      <p:pic>
        <p:nvPicPr>
          <p:cNvPr id="14" name="图片 13" descr="墙上挂着一幅画&#10;&#10;AI 生成的内容可能不正确。">
            <a:extLst>
              <a:ext uri="{FF2B5EF4-FFF2-40B4-BE49-F238E27FC236}">
                <a16:creationId xmlns:a16="http://schemas.microsoft.com/office/drawing/2014/main" id="{84B8AFD6-2E6C-21A8-2CAF-C106DA73B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34" y="-222084"/>
            <a:ext cx="2429702" cy="2434056"/>
          </a:xfrm>
          <a:prstGeom prst="rect">
            <a:avLst/>
          </a:prstGeom>
        </p:spPr>
      </p:pic>
      <p:pic>
        <p:nvPicPr>
          <p:cNvPr id="15" name="图片 14" descr="墙上挂着一幅画&#10;&#10;AI 生成的内容可能不正确。">
            <a:extLst>
              <a:ext uri="{FF2B5EF4-FFF2-40B4-BE49-F238E27FC236}">
                <a16:creationId xmlns:a16="http://schemas.microsoft.com/office/drawing/2014/main" id="{38A53CD4-352B-69FD-97D7-B9A833C52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30" y="4646028"/>
            <a:ext cx="2429702" cy="2434056"/>
          </a:xfrm>
          <a:prstGeom prst="rect">
            <a:avLst/>
          </a:prstGeom>
        </p:spPr>
      </p:pic>
      <p:pic>
        <p:nvPicPr>
          <p:cNvPr id="16" name="图片 15" descr="墙上挂着一幅画&#10;&#10;AI 生成的内容可能不正确。">
            <a:extLst>
              <a:ext uri="{FF2B5EF4-FFF2-40B4-BE49-F238E27FC236}">
                <a16:creationId xmlns:a16="http://schemas.microsoft.com/office/drawing/2014/main" id="{6CE20435-ECB6-610F-547B-69D354493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409" y="2211972"/>
            <a:ext cx="2429702" cy="2434056"/>
          </a:xfrm>
          <a:prstGeom prst="rect">
            <a:avLst/>
          </a:prstGeom>
        </p:spPr>
      </p:pic>
      <p:pic>
        <p:nvPicPr>
          <p:cNvPr id="17" name="图片 16" descr="墙上挂着一幅画&#10;&#10;AI 生成的内容可能不正确。">
            <a:extLst>
              <a:ext uri="{FF2B5EF4-FFF2-40B4-BE49-F238E27FC236}">
                <a16:creationId xmlns:a16="http://schemas.microsoft.com/office/drawing/2014/main" id="{C531FFA1-001A-0777-F061-EE1F3903C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409" y="-222084"/>
            <a:ext cx="2429702" cy="2434056"/>
          </a:xfrm>
          <a:prstGeom prst="rect">
            <a:avLst/>
          </a:prstGeom>
        </p:spPr>
      </p:pic>
      <p:pic>
        <p:nvPicPr>
          <p:cNvPr id="18" name="图片 17" descr="墙上挂着一幅画&#10;&#10;AI 生成的内容可能不正确。">
            <a:extLst>
              <a:ext uri="{FF2B5EF4-FFF2-40B4-BE49-F238E27FC236}">
                <a16:creationId xmlns:a16="http://schemas.microsoft.com/office/drawing/2014/main" id="{BC8110EC-28D7-F42B-3C29-E17E45CCB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37" y="2195273"/>
            <a:ext cx="2429702" cy="2434056"/>
          </a:xfrm>
          <a:prstGeom prst="rect">
            <a:avLst/>
          </a:prstGeom>
        </p:spPr>
      </p:pic>
      <p:pic>
        <p:nvPicPr>
          <p:cNvPr id="19" name="图片 18" descr="墙上挂着一幅画&#10;&#10;AI 生成的内容可能不正确。">
            <a:extLst>
              <a:ext uri="{FF2B5EF4-FFF2-40B4-BE49-F238E27FC236}">
                <a16:creationId xmlns:a16="http://schemas.microsoft.com/office/drawing/2014/main" id="{A73707D7-F9E0-9A59-7B8F-C6DF59F6B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37" y="4629329"/>
            <a:ext cx="2429702" cy="2434056"/>
          </a:xfrm>
          <a:prstGeom prst="rect">
            <a:avLst/>
          </a:prstGeom>
        </p:spPr>
      </p:pic>
      <p:pic>
        <p:nvPicPr>
          <p:cNvPr id="20" name="图片 19" descr="墙上挂着一幅画&#10;&#10;AI 生成的内容可能不正确。">
            <a:extLst>
              <a:ext uri="{FF2B5EF4-FFF2-40B4-BE49-F238E27FC236}">
                <a16:creationId xmlns:a16="http://schemas.microsoft.com/office/drawing/2014/main" id="{37364B05-15F7-DE64-A6C8-18B0446CD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37" y="-238783"/>
            <a:ext cx="2429702" cy="2434056"/>
          </a:xfrm>
          <a:prstGeom prst="rect">
            <a:avLst/>
          </a:prstGeom>
        </p:spPr>
      </p:pic>
      <p:pic>
        <p:nvPicPr>
          <p:cNvPr id="21" name="图片 20" descr="墙上挂着一幅画&#10;&#10;AI 生成的内容可能不正确。">
            <a:extLst>
              <a:ext uri="{FF2B5EF4-FFF2-40B4-BE49-F238E27FC236}">
                <a16:creationId xmlns:a16="http://schemas.microsoft.com/office/drawing/2014/main" id="{AD881DD1-E051-7E62-8D9F-AC66D627F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943" y="4646242"/>
            <a:ext cx="2429702" cy="2434056"/>
          </a:xfrm>
          <a:prstGeom prst="rect">
            <a:avLst/>
          </a:prstGeom>
        </p:spPr>
      </p:pic>
      <p:pic>
        <p:nvPicPr>
          <p:cNvPr id="22" name="图片 21" descr="墙上挂着一幅画&#10;&#10;AI 生成的内容可能不正确。">
            <a:extLst>
              <a:ext uri="{FF2B5EF4-FFF2-40B4-BE49-F238E27FC236}">
                <a16:creationId xmlns:a16="http://schemas.microsoft.com/office/drawing/2014/main" id="{054A6A45-E419-7743-499E-BEFB5887B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468" y="2217233"/>
            <a:ext cx="2429702" cy="2434056"/>
          </a:xfrm>
          <a:prstGeom prst="rect">
            <a:avLst/>
          </a:prstGeom>
        </p:spPr>
      </p:pic>
      <p:pic>
        <p:nvPicPr>
          <p:cNvPr id="23" name="图片 22" descr="墙上挂着一幅画&#10;&#10;AI 生成的内容可能不正确。">
            <a:extLst>
              <a:ext uri="{FF2B5EF4-FFF2-40B4-BE49-F238E27FC236}">
                <a16:creationId xmlns:a16="http://schemas.microsoft.com/office/drawing/2014/main" id="{F6F42932-C5FB-B8B0-483F-859F2103F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468" y="-216930"/>
            <a:ext cx="2429702" cy="24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7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FD97D-C71B-46C5-A921-BC8142C00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C8AE67-BF9C-8D4E-3FB8-F4514ED8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Diffusing Substances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8097472E-7086-451A-AB75-31D67A67C9B9}"/>
                  </a:ext>
                </a:extLst>
              </p:cNvPr>
              <p:cNvSpPr txBox="1"/>
              <p:nvPr/>
            </p:nvSpPr>
            <p:spPr>
              <a:xfrm>
                <a:off x="724887" y="1506022"/>
                <a:ext cx="10515600" cy="3379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Scalar quantity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 (e.g. color, texture coordinate, temperature, etc.)</a:t>
                </a:r>
              </a:p>
              <a:p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mbria Math" panose="02040503050406030204" pitchFamily="18" charset="0"/>
                  </a:rPr>
                  <a:t>Convection-diffusion equation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⃑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altLang="zh-CN" sz="2400" b="0" dirty="0">
                  <a:latin typeface="Cambria Math" panose="02040503050406030204" pitchFamily="18" charset="0"/>
                </a:endParaRPr>
              </a:p>
              <a:p>
                <a:endParaRPr lang="en-US" altLang="zh-CN" sz="2400" b="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diffusion constant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dissipation rate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source term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8097472E-7086-451A-AB75-31D67A67C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7" y="1506022"/>
                <a:ext cx="10515600" cy="3379900"/>
              </a:xfrm>
              <a:prstGeom prst="rect">
                <a:avLst/>
              </a:prstGeom>
              <a:blipFill>
                <a:blip r:embed="rId3"/>
                <a:stretch>
                  <a:fillRect l="-812" t="-1444" b="-32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721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17507-77B4-C27D-43EE-CB96ADB27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0ACB82-6601-98B8-0908-38EB7BE3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References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42F6460-6A94-28B3-3F29-F7C2E3C1F48E}"/>
              </a:ext>
            </a:extLst>
          </p:cNvPr>
          <p:cNvSpPr txBox="1"/>
          <p:nvPr/>
        </p:nvSpPr>
        <p:spPr>
          <a:xfrm>
            <a:off x="724887" y="1506022"/>
            <a:ext cx="10515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mbria Math" panose="02040503050406030204" pitchFamily="18" charset="0"/>
              </a:rPr>
              <a:t>Jos Stam. </a:t>
            </a:r>
            <a:r>
              <a:rPr lang="en-US" altLang="zh-CN" sz="2400" i="1" dirty="0">
                <a:latin typeface="Cambria Math" panose="02040503050406030204" pitchFamily="18" charset="0"/>
              </a:rPr>
              <a:t>Stable Fluids</a:t>
            </a:r>
            <a:r>
              <a:rPr lang="en-US" altLang="zh-CN" sz="2400" dirty="0">
                <a:latin typeface="Cambria Math" panose="02040503050406030204" pitchFamily="18" charset="0"/>
              </a:rPr>
              <a:t>. SIGGRAPH 1999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hlinkClick r:id="rId3"/>
              </a:rPr>
              <a:t>Chapter 38. Fast Fluid Dynamics Simulation on the GPU | NVIDIA Developer</a:t>
            </a:r>
            <a:endParaRPr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Further reading: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mbria Math" panose="02040503050406030204" pitchFamily="18" charset="0"/>
              </a:rPr>
              <a:t>Ronald </a:t>
            </a:r>
            <a:r>
              <a:rPr lang="en-US" altLang="zh-CN" sz="2400" dirty="0" err="1">
                <a:latin typeface="Cambria Math" panose="02040503050406030204" pitchFamily="18" charset="0"/>
              </a:rPr>
              <a:t>Fedkiw</a:t>
            </a:r>
            <a:r>
              <a:rPr lang="en-US" altLang="zh-CN" sz="2400" dirty="0">
                <a:latin typeface="Cambria Math" panose="02040503050406030204" pitchFamily="18" charset="0"/>
              </a:rPr>
              <a:t> et.al. </a:t>
            </a:r>
            <a:r>
              <a:rPr lang="en-US" altLang="zh-CN" sz="2400" i="1" dirty="0">
                <a:latin typeface="Cambria Math" panose="02040503050406030204" pitchFamily="18" charset="0"/>
              </a:rPr>
              <a:t>Visual Simulation of Smoke</a:t>
            </a:r>
            <a:r>
              <a:rPr lang="en-US" altLang="zh-CN" sz="2400" dirty="0">
                <a:latin typeface="Cambria Math" panose="02040503050406030204" pitchFamily="18" charset="0"/>
              </a:rPr>
              <a:t>. SIGGRAPH 2001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err="1">
                <a:latin typeface="Cambria Math" panose="02040503050406030204" pitchFamily="18" charset="0"/>
              </a:rPr>
              <a:t>Yongning</a:t>
            </a:r>
            <a:r>
              <a:rPr lang="en-US" altLang="zh-CN" sz="2400" dirty="0">
                <a:latin typeface="Cambria Math" panose="02040503050406030204" pitchFamily="18" charset="0"/>
              </a:rPr>
              <a:t> Zhu, Robert Bridson. </a:t>
            </a:r>
            <a:r>
              <a:rPr lang="en-US" altLang="zh-CN" sz="2400" i="1" dirty="0">
                <a:latin typeface="Cambria Math" panose="02040503050406030204" pitchFamily="18" charset="0"/>
              </a:rPr>
              <a:t>Animating Sand as a Fluid</a:t>
            </a:r>
            <a:r>
              <a:rPr lang="en-US" altLang="zh-CN" sz="2400" dirty="0">
                <a:latin typeface="Cambria Math" panose="02040503050406030204" pitchFamily="18" charset="0"/>
              </a:rPr>
              <a:t>. SIGGRAPH 2005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mbria Math" panose="02040503050406030204" pitchFamily="18" charset="0"/>
              </a:rPr>
              <a:t>Tyson Brochu et.al. </a:t>
            </a:r>
            <a:r>
              <a:rPr lang="en-US" altLang="zh-CN" sz="2400" i="1" dirty="0">
                <a:latin typeface="Cambria Math" panose="02040503050406030204" pitchFamily="18" charset="0"/>
              </a:rPr>
              <a:t>Linear-Time Smoke Animation with Vortex Sheet Meshes</a:t>
            </a:r>
            <a:r>
              <a:rPr lang="en-US" altLang="zh-CN" sz="2400" dirty="0">
                <a:latin typeface="Cambria Math" panose="02040503050406030204" pitchFamily="18" charset="0"/>
              </a:rPr>
              <a:t>. SCA 2012.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mbria Math" panose="02040503050406030204" pitchFamily="18" charset="0"/>
              </a:rPr>
              <a:t>Alexey </a:t>
            </a:r>
            <a:r>
              <a:rPr lang="en-US" altLang="zh-CN" sz="2400" dirty="0" err="1">
                <a:latin typeface="Cambria Math" panose="02040503050406030204" pitchFamily="18" charset="0"/>
              </a:rPr>
              <a:t>Stomakhin</a:t>
            </a:r>
            <a:r>
              <a:rPr lang="en-US" altLang="zh-CN" sz="2400" dirty="0">
                <a:latin typeface="Cambria Math" panose="02040503050406030204" pitchFamily="18" charset="0"/>
              </a:rPr>
              <a:t> et.al. </a:t>
            </a:r>
            <a:r>
              <a:rPr lang="en-US" altLang="zh-CN" sz="2400" i="1" dirty="0">
                <a:latin typeface="Cambria Math" panose="02040503050406030204" pitchFamily="18" charset="0"/>
              </a:rPr>
              <a:t>A material point method for snow simulation</a:t>
            </a:r>
            <a:r>
              <a:rPr lang="en-US" altLang="zh-CN" sz="2400" dirty="0">
                <a:latin typeface="Cambria Math" panose="02040503050406030204" pitchFamily="18" charset="0"/>
              </a:rPr>
              <a:t>. SIGGRAPH 2013.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mbria Math" panose="02040503050406030204" pitchFamily="18" charset="0"/>
              </a:rPr>
              <a:t>Fang Da et.al. </a:t>
            </a:r>
            <a:r>
              <a:rPr lang="en-US" altLang="zh-CN" sz="2400" i="1" dirty="0">
                <a:latin typeface="Cambria Math" panose="02040503050406030204" pitchFamily="18" charset="0"/>
              </a:rPr>
              <a:t>Surface-Only Liquids</a:t>
            </a:r>
            <a:r>
              <a:rPr lang="en-US" altLang="zh-CN" sz="2400" dirty="0">
                <a:latin typeface="Cambria Math" panose="02040503050406030204" pitchFamily="18" charset="0"/>
              </a:rPr>
              <a:t>. SIGGRAPH 2016</a:t>
            </a:r>
          </a:p>
        </p:txBody>
      </p:sp>
    </p:spTree>
    <p:extLst>
      <p:ext uri="{BB962C8B-B14F-4D97-AF65-F5344CB8AC3E}">
        <p14:creationId xmlns:p14="http://schemas.microsoft.com/office/powerpoint/2010/main" val="411503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F2BF4-7D6D-29A0-8A01-D1A0AFBA5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997EAD-6226-1920-FF21-C4BFA3524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Different Approaches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A1D02D9-DBFA-DE13-D982-1B4758A0FB93}"/>
              </a:ext>
            </a:extLst>
          </p:cNvPr>
          <p:cNvSpPr txBox="1"/>
          <p:nvPr/>
        </p:nvSpPr>
        <p:spPr>
          <a:xfrm>
            <a:off x="724887" y="1506022"/>
            <a:ext cx="508712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Eulerian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 Math" panose="02040503050406030204" pitchFamily="18" charset="0"/>
              </a:rPr>
              <a:t>Tracks properties at fixed grid points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 Math" panose="02040503050406030204" pitchFamily="18" charset="0"/>
              </a:rPr>
              <a:t>Grid-based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 Math" panose="02040503050406030204" pitchFamily="18" charset="0"/>
              </a:rPr>
              <a:t>Good for capturing flow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 Math" panose="02040503050406030204" pitchFamily="18" charset="0"/>
              </a:rPr>
              <a:t>Examples: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 Math" panose="02040503050406030204" pitchFamily="18" charset="0"/>
              </a:rPr>
              <a:t>MAC (Marker And Cell)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 Math" panose="02040503050406030204" pitchFamily="18" charset="0"/>
              </a:rPr>
              <a:t>Stable Fluids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9DF0683-9499-7696-D70B-1292E17FD6DA}"/>
              </a:ext>
            </a:extLst>
          </p:cNvPr>
          <p:cNvSpPr txBox="1"/>
          <p:nvPr/>
        </p:nvSpPr>
        <p:spPr>
          <a:xfrm>
            <a:off x="5982687" y="1506022"/>
            <a:ext cx="562350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Lagrangian</a:t>
            </a:r>
            <a:endParaRPr lang="en-US" altLang="zh-CN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Tracks individual particles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Particles or mesh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Good for shape deformation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Examples: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SPH (Smoothed Particle Hydrodynamics)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Vortex sheets method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E2731A9-34B7-326B-173A-AAC2FC7EA6FD}"/>
              </a:ext>
            </a:extLst>
          </p:cNvPr>
          <p:cNvSpPr txBox="1"/>
          <p:nvPr/>
        </p:nvSpPr>
        <p:spPr>
          <a:xfrm>
            <a:off x="724887" y="4324302"/>
            <a:ext cx="74734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Hybrid Approaches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FLIP (Fluid Implicit Particle)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APIC (Affine Particle in Cell)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MPM (Material Point Method)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0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30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7287C-2C13-909F-9EA4-4F460AB9F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C716D5-D6AD-3B15-BF51-D6ED606CA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1D Example: Cars on a Freeway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9168B455-033B-5495-781B-541B07925C1D}"/>
              </a:ext>
            </a:extLst>
          </p:cNvPr>
          <p:cNvGrpSpPr/>
          <p:nvPr/>
        </p:nvGrpSpPr>
        <p:grpSpPr>
          <a:xfrm>
            <a:off x="2043547" y="1565020"/>
            <a:ext cx="7878279" cy="2098454"/>
            <a:chOff x="2043547" y="1243870"/>
            <a:chExt cx="7878279" cy="2098454"/>
          </a:xfrm>
        </p:grpSpPr>
        <p:pic>
          <p:nvPicPr>
            <p:cNvPr id="2050" name="Picture 2" descr="An Improved Cellular Automata Traffic Flow Model Considering Driving Styles">
              <a:extLst>
                <a:ext uri="{FF2B5EF4-FFF2-40B4-BE49-F238E27FC236}">
                  <a16:creationId xmlns:a16="http://schemas.microsoft.com/office/drawing/2014/main" id="{1CB3B4F6-CEBB-3BC6-5F30-E6DDF45E3D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77"/>
            <a:stretch/>
          </p:blipFill>
          <p:spPr bwMode="auto">
            <a:xfrm>
              <a:off x="2043547" y="1243870"/>
              <a:ext cx="7878279" cy="2042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88AC9E39-1E4E-69D2-A689-87B23EA812BA}"/>
                    </a:ext>
                  </a:extLst>
                </p:cNvPr>
                <p:cNvSpPr txBox="1"/>
                <p:nvPr/>
              </p:nvSpPr>
              <p:spPr>
                <a:xfrm>
                  <a:off x="6588141" y="2972992"/>
                  <a:ext cx="35237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88AC9E39-1E4E-69D2-A689-87B23EA812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8141" y="2972992"/>
                  <a:ext cx="352378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5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9FB640FE-2996-CC6D-3DC5-D1EA6B96F3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170554" y="14944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AF17F746-2712-DF98-6884-24F3458002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57" t="49327" r="7063" b="31136"/>
            <a:stretch/>
          </p:blipFill>
          <p:spPr bwMode="auto">
            <a:xfrm>
              <a:off x="6934600" y="14944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A5BEA6E1-982D-F063-E09F-D0E294F4DB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2848917" y="1297960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3DE6CF81-8777-6CFA-D949-553A0F3512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234282" y="1493465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5B0205A0-A03E-15E0-366C-0604AD0F0D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306599" y="1294332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7C250E13-0B34-423F-9376-6B68322F88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2683375" y="169813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C0F85B0E-19C9-59A5-52CB-C1CA82C023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535388" y="169813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584980A7-8097-40B0-ABD0-1CD007B18D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068740" y="191781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05DC46EB-E4F0-90F4-297E-587FBB71F2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395173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F87594FD-B843-CD82-A853-029A9462BE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308965" y="191781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87A2987C-D1E6-CE2E-1E0D-EC60F4C0B6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632215" y="17019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165FACF2-6B51-7242-FCC9-BA9C9487F4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439532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722B208D-79FB-504B-7E31-BFB0B1732F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158612" y="1289276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60688091-A415-E447-3997-167E26F2D5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471484" y="1493465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89C810C8-A313-7F60-396B-72CDD4ABBD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791888" y="1931002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90CF7DD8-679F-F032-D60D-9DF6BE749C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343843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F0B18FA6-86D4-CED5-9BC3-ACA4B307F5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302841" y="1289276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32D5E4A1-4EF6-9A5D-6A28-FE5ABE7CA5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616555" y="1283651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54F9B585-4531-CB72-28B1-124DE188AC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308616" y="150022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14877F65-95B6-4F21-991A-CAF97B4F6E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173844" y="17019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DFB4C29F-05CC-997F-68EF-083F7A1E7E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782836" y="170925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448472D9-6901-424C-D0AF-EE0364F4B6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817081" y="19144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DF99F650-CDAD-AB87-39E4-5E354BC5D1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747589" y="19144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5CD21E08-AF20-DEC5-2142-0CF53710AF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532115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B2A0043E-C9C6-AB6C-2A7C-2C76213759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258313" y="211274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9BC89454-78F3-7C5A-B436-BC22D3914E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939832" y="19272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281D19CF-17F9-0AC6-F3C0-B776C44BC2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807290" y="12855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47A48D51-E2A6-E7A8-36A9-9761908405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 rot="20835282">
              <a:off x="3981509" y="239059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C5E9CE38-3CB6-D1FD-7D8D-04BEFCF407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 rot="360720">
              <a:off x="7094405" y="2390597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A514879E-D19C-67D2-CD81-BC183CD0800A}"/>
                </a:ext>
              </a:extLst>
            </p:cNvPr>
            <p:cNvCxnSpPr/>
            <p:nvPr/>
          </p:nvCxnSpPr>
          <p:spPr>
            <a:xfrm>
              <a:off x="3269538" y="139167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39896F0F-94A7-43FB-E0A9-170633062858}"/>
                </a:ext>
              </a:extLst>
            </p:cNvPr>
            <p:cNvCxnSpPr/>
            <p:nvPr/>
          </p:nvCxnSpPr>
          <p:spPr>
            <a:xfrm>
              <a:off x="4632215" y="1610979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712323BB-BC7F-74B1-DB18-78A1EDB11EDB}"/>
                </a:ext>
              </a:extLst>
            </p:cNvPr>
            <p:cNvCxnSpPr/>
            <p:nvPr/>
          </p:nvCxnSpPr>
          <p:spPr>
            <a:xfrm>
              <a:off x="6699155" y="1383494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E9172E62-9F95-115B-9B09-EC048290EF51}"/>
                </a:ext>
              </a:extLst>
            </p:cNvPr>
            <p:cNvCxnSpPr/>
            <p:nvPr/>
          </p:nvCxnSpPr>
          <p:spPr>
            <a:xfrm>
              <a:off x="4751164" y="2030265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0">
              <a:extLst>
                <a:ext uri="{FF2B5EF4-FFF2-40B4-BE49-F238E27FC236}">
                  <a16:creationId xmlns:a16="http://schemas.microsoft.com/office/drawing/2014/main" id="{62A4FCEC-2BDA-A461-483B-A780E30F989C}"/>
                </a:ext>
              </a:extLst>
            </p:cNvPr>
            <p:cNvCxnSpPr/>
            <p:nvPr/>
          </p:nvCxnSpPr>
          <p:spPr>
            <a:xfrm>
              <a:off x="7607098" y="181170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3E7B4F89-FED7-11E1-2875-DDA7D61A4228}"/>
                </a:ext>
              </a:extLst>
            </p:cNvPr>
            <p:cNvCxnSpPr/>
            <p:nvPr/>
          </p:nvCxnSpPr>
          <p:spPr>
            <a:xfrm>
              <a:off x="6965340" y="2230987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D81A7101-B5F5-77A6-8C5E-5CA1DCF377DE}"/>
                </a:ext>
              </a:extLst>
            </p:cNvPr>
            <p:cNvCxnSpPr/>
            <p:nvPr/>
          </p:nvCxnSpPr>
          <p:spPr>
            <a:xfrm>
              <a:off x="2596672" y="2240651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33DCA244-D80C-9C1C-B071-B448FE1ADCEF}"/>
                </a:ext>
              </a:extLst>
            </p:cNvPr>
            <p:cNvCxnSpPr/>
            <p:nvPr/>
          </p:nvCxnSpPr>
          <p:spPr>
            <a:xfrm>
              <a:off x="5076771" y="181170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153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4BDCA-4742-1960-3B18-14D9D6ABA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8ADDF3-C494-0660-37A6-EF06007B4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1D Example: Cars on a Freeway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B6B6201-B57B-0BCA-2395-32767D8004A8}"/>
                  </a:ext>
                </a:extLst>
              </p:cNvPr>
              <p:cNvSpPr txBox="1"/>
              <p:nvPr/>
            </p:nvSpPr>
            <p:spPr>
              <a:xfrm>
                <a:off x="725973" y="3938344"/>
                <a:ext cx="508712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Eulerian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Cambria Math" panose="02040503050406030204" pitchFamily="18" charset="0"/>
                  </a:rPr>
                  <a:t>Tracks a fix point on the road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Cambria Math" panose="02040503050406030204" pitchFamily="18" charset="0"/>
                  </a:rPr>
                  <a:t>Velocity field: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altLang="zh-CN" sz="2000" dirty="0"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Cambria Math" panose="02040503050406030204" pitchFamily="18" charset="0"/>
                  </a:rPr>
                  <a:t>Like a speed trap</a:t>
                </a:r>
                <a:endParaRPr lang="zh-CN" altLang="en-US" sz="20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B6B6201-B57B-0BCA-2395-32767D800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73" y="3938344"/>
                <a:ext cx="5087129" cy="1446550"/>
              </a:xfrm>
              <a:prstGeom prst="rect">
                <a:avLst/>
              </a:prstGeom>
              <a:blipFill>
                <a:blip r:embed="rId3"/>
                <a:stretch>
                  <a:fillRect l="-2395" t="-4219" b="-67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组合 44">
            <a:extLst>
              <a:ext uri="{FF2B5EF4-FFF2-40B4-BE49-F238E27FC236}">
                <a16:creationId xmlns:a16="http://schemas.microsoft.com/office/drawing/2014/main" id="{3C716588-5A12-23C5-111A-37B26D2CE27E}"/>
              </a:ext>
            </a:extLst>
          </p:cNvPr>
          <p:cNvGrpSpPr/>
          <p:nvPr/>
        </p:nvGrpSpPr>
        <p:grpSpPr>
          <a:xfrm>
            <a:off x="2043547" y="1565020"/>
            <a:ext cx="7878279" cy="2098454"/>
            <a:chOff x="2043547" y="1243870"/>
            <a:chExt cx="7878279" cy="2098454"/>
          </a:xfrm>
        </p:grpSpPr>
        <p:pic>
          <p:nvPicPr>
            <p:cNvPr id="2050" name="Picture 2" descr="An Improved Cellular Automata Traffic Flow Model Considering Driving Styles">
              <a:extLst>
                <a:ext uri="{FF2B5EF4-FFF2-40B4-BE49-F238E27FC236}">
                  <a16:creationId xmlns:a16="http://schemas.microsoft.com/office/drawing/2014/main" id="{86D743F2-7CC7-7ECD-1EEE-EA88C5CEE3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77"/>
            <a:stretch/>
          </p:blipFill>
          <p:spPr bwMode="auto">
            <a:xfrm>
              <a:off x="2043547" y="1243870"/>
              <a:ext cx="7878279" cy="2042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85FD5A4E-B89E-14D9-A8CE-88ED24A5CDC2}"/>
                    </a:ext>
                  </a:extLst>
                </p:cNvPr>
                <p:cNvSpPr txBox="1"/>
                <p:nvPr/>
              </p:nvSpPr>
              <p:spPr>
                <a:xfrm>
                  <a:off x="6588141" y="2972992"/>
                  <a:ext cx="35237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85FD5A4E-B89E-14D9-A8CE-88ED24A5CD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8141" y="2972992"/>
                  <a:ext cx="352378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5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5BBBCDD0-4A1C-57DC-FD11-E413D9D69E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170554" y="14944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D72B35ED-C817-A114-BFD8-79336688B4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57" t="49327" r="7063" b="31136"/>
            <a:stretch/>
          </p:blipFill>
          <p:spPr bwMode="auto">
            <a:xfrm>
              <a:off x="6934600" y="14944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FA00B58D-99B6-A8CE-C6A2-FEDB584231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2848917" y="1297960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F527730B-AA50-A680-65DD-A7D2ABD6D0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234282" y="1493465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57F06D57-0A13-F508-8875-48154C38F4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306599" y="1294332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346D63F5-11AE-F22B-4AE5-483DD0C501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2683375" y="169813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2CDBCC37-8422-AAB5-5D50-D9AC83CFF9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535388" y="169813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644D703E-AF4F-E5B4-5AAA-C1F183C4A1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068740" y="191781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959BEB53-055A-3EED-C4AD-7A2132861A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395173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09F8588E-8E88-E356-B6EE-71435C2964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308965" y="191781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6CDC76DA-86E5-DD33-129A-E06A86381E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632215" y="17019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EAC589E5-6482-418A-9141-98052FD454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439532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629D55A1-9556-682F-96F2-CBE29E1364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158612" y="1289276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215AEA5B-580A-76BB-D68C-9B68506877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471484" y="1493465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79E37893-2648-0D67-A19C-2A466A3481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791888" y="1931002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B78BA888-D71B-0A01-B424-BDC06FF729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343843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5A3745B6-7DC4-AFCC-0151-54B696E0D4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302841" y="1289276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BC6320BC-5530-86CF-529B-8C6A47A06E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616555" y="1283651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28B9AF41-DE32-5A15-DD6B-E78006C95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308616" y="150022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76A2DCF4-B88A-5E3C-E751-FC17B90743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173844" y="17019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D389C0A6-C62A-EA8D-8730-1A12B88880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782836" y="170925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1BB31421-CE7C-D20E-BF3B-32660C78EF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817081" y="19144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DF49EE0D-1A38-385A-D2D2-00767B45D8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747589" y="19144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6987EE63-A7F3-8E5D-2B36-B01578FFCF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532115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EE5C3BB3-2080-FF5F-E190-9B07671DBE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258313" y="211274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F81057FE-B71F-18EF-E7D3-4C6A048ACA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939832" y="19272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2846B7B2-0CB9-9046-7607-C9EE2DE66D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807290" y="12855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92E29197-12D2-B1C2-31E5-4D1907DBDD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 rot="20835282">
              <a:off x="3981509" y="239059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C444274A-D6D9-883B-EFE0-6745A713E9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 rot="360720">
              <a:off x="7094405" y="2390597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60CC36C3-8430-34AA-A6DD-6030BDCF54BB}"/>
                </a:ext>
              </a:extLst>
            </p:cNvPr>
            <p:cNvCxnSpPr/>
            <p:nvPr/>
          </p:nvCxnSpPr>
          <p:spPr>
            <a:xfrm>
              <a:off x="3269538" y="139167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0ECB526F-B090-115B-7BC4-15186511179C}"/>
                </a:ext>
              </a:extLst>
            </p:cNvPr>
            <p:cNvCxnSpPr/>
            <p:nvPr/>
          </p:nvCxnSpPr>
          <p:spPr>
            <a:xfrm>
              <a:off x="4632215" y="1610979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2B96213D-41F2-DA17-8D35-4940E13E6F93}"/>
                </a:ext>
              </a:extLst>
            </p:cNvPr>
            <p:cNvCxnSpPr/>
            <p:nvPr/>
          </p:nvCxnSpPr>
          <p:spPr>
            <a:xfrm>
              <a:off x="6699155" y="1383494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EED8B960-D8D0-5166-37B5-180337DC6405}"/>
                </a:ext>
              </a:extLst>
            </p:cNvPr>
            <p:cNvCxnSpPr/>
            <p:nvPr/>
          </p:nvCxnSpPr>
          <p:spPr>
            <a:xfrm>
              <a:off x="4751164" y="2030265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0">
              <a:extLst>
                <a:ext uri="{FF2B5EF4-FFF2-40B4-BE49-F238E27FC236}">
                  <a16:creationId xmlns:a16="http://schemas.microsoft.com/office/drawing/2014/main" id="{512ABD86-0CBC-05B8-E722-069FCF1E589E}"/>
                </a:ext>
              </a:extLst>
            </p:cNvPr>
            <p:cNvCxnSpPr/>
            <p:nvPr/>
          </p:nvCxnSpPr>
          <p:spPr>
            <a:xfrm>
              <a:off x="7607098" y="181170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0FB7F95F-74D1-5C1B-A245-2C7E154BB924}"/>
                </a:ext>
              </a:extLst>
            </p:cNvPr>
            <p:cNvCxnSpPr/>
            <p:nvPr/>
          </p:nvCxnSpPr>
          <p:spPr>
            <a:xfrm>
              <a:off x="6965340" y="2230987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79AF7FB2-078B-DC7D-F7AF-D572992F110D}"/>
                </a:ext>
              </a:extLst>
            </p:cNvPr>
            <p:cNvCxnSpPr/>
            <p:nvPr/>
          </p:nvCxnSpPr>
          <p:spPr>
            <a:xfrm>
              <a:off x="2596672" y="2240651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1AB86262-6FA7-4541-4AA4-69E804AE1A94}"/>
                </a:ext>
              </a:extLst>
            </p:cNvPr>
            <p:cNvCxnSpPr/>
            <p:nvPr/>
          </p:nvCxnSpPr>
          <p:spPr>
            <a:xfrm>
              <a:off x="5076771" y="181170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A6FE754B-EB38-4D38-DB22-9E2C5862862C}"/>
              </a:ext>
            </a:extLst>
          </p:cNvPr>
          <p:cNvCxnSpPr>
            <a:cxnSpLocks/>
          </p:cNvCxnSpPr>
          <p:nvPr/>
        </p:nvCxnSpPr>
        <p:spPr>
          <a:xfrm>
            <a:off x="4438622" y="1347067"/>
            <a:ext cx="30909" cy="17808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854C8BE1-B039-DA55-4E32-3319A96C8332}"/>
              </a:ext>
            </a:extLst>
          </p:cNvPr>
          <p:cNvCxnSpPr/>
          <p:nvPr/>
        </p:nvCxnSpPr>
        <p:spPr>
          <a:xfrm>
            <a:off x="4469531" y="1467501"/>
            <a:ext cx="57698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F5FCEA79-70E0-9EFC-D148-7E50E39CE091}"/>
                  </a:ext>
                </a:extLst>
              </p:cNvPr>
              <p:cNvSpPr txBox="1"/>
              <p:nvPr/>
            </p:nvSpPr>
            <p:spPr>
              <a:xfrm>
                <a:off x="4983724" y="1272312"/>
                <a:ext cx="48776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F5FCEA79-70E0-9EFC-D148-7E50E39CE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724" y="1272312"/>
                <a:ext cx="487760" cy="307777"/>
              </a:xfrm>
              <a:prstGeom prst="rect">
                <a:avLst/>
              </a:prstGeom>
              <a:blipFill>
                <a:blip r:embed="rId7"/>
                <a:stretch>
                  <a:fillRect r="-17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548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598F7-9E0C-8D21-B8ED-EC802B505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98BEF3-6658-B49A-6106-4E70AA8B2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87" y="18045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1D Example: Cars on a Freeway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17D28FA-4AA1-5D52-D7BF-908D2D6A4642}"/>
                  </a:ext>
                </a:extLst>
              </p:cNvPr>
              <p:cNvSpPr txBox="1"/>
              <p:nvPr/>
            </p:nvSpPr>
            <p:spPr>
              <a:xfrm>
                <a:off x="725973" y="3938344"/>
                <a:ext cx="508712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Eulerian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Cambria Math" panose="02040503050406030204" pitchFamily="18" charset="0"/>
                  </a:rPr>
                  <a:t>Tracks a fix point on the road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Cambria Math" panose="02040503050406030204" pitchFamily="18" charset="0"/>
                  </a:rPr>
                  <a:t>Velocity field: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altLang="zh-CN" sz="2000" dirty="0"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Cambria Math" panose="02040503050406030204" pitchFamily="18" charset="0"/>
                  </a:rPr>
                  <a:t>Like a speed trap</a:t>
                </a:r>
                <a:endParaRPr lang="zh-CN" altLang="en-US" sz="20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17D28FA-4AA1-5D52-D7BF-908D2D6A4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73" y="3938344"/>
                <a:ext cx="5087129" cy="1446550"/>
              </a:xfrm>
              <a:prstGeom prst="rect">
                <a:avLst/>
              </a:prstGeom>
              <a:blipFill>
                <a:blip r:embed="rId3"/>
                <a:stretch>
                  <a:fillRect l="-2395" t="-4219" b="-67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7EB73BB-0FFB-955C-B0F2-0E2245E20CAA}"/>
                  </a:ext>
                </a:extLst>
              </p:cNvPr>
              <p:cNvSpPr txBox="1"/>
              <p:nvPr/>
            </p:nvSpPr>
            <p:spPr>
              <a:xfrm>
                <a:off x="5915780" y="3938344"/>
                <a:ext cx="562350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Lagrangian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Tracks an individual car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Car position/velocity: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altLang="zh-CN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Like a speedometer on the car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7EB73BB-0FFB-955C-B0F2-0E2245E20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780" y="3938344"/>
                <a:ext cx="5623502" cy="1446550"/>
              </a:xfrm>
              <a:prstGeom prst="rect">
                <a:avLst/>
              </a:prstGeom>
              <a:blipFill>
                <a:blip r:embed="rId4"/>
                <a:stretch>
                  <a:fillRect l="-2167" t="-4219" b="-67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组合 44">
            <a:extLst>
              <a:ext uri="{FF2B5EF4-FFF2-40B4-BE49-F238E27FC236}">
                <a16:creationId xmlns:a16="http://schemas.microsoft.com/office/drawing/2014/main" id="{C0FE50B6-22EF-E8E6-173D-DAD42265DDB9}"/>
              </a:ext>
            </a:extLst>
          </p:cNvPr>
          <p:cNvGrpSpPr/>
          <p:nvPr/>
        </p:nvGrpSpPr>
        <p:grpSpPr>
          <a:xfrm>
            <a:off x="2043547" y="1565020"/>
            <a:ext cx="7878279" cy="2098454"/>
            <a:chOff x="2043547" y="1243870"/>
            <a:chExt cx="7878279" cy="2098454"/>
          </a:xfrm>
        </p:grpSpPr>
        <p:pic>
          <p:nvPicPr>
            <p:cNvPr id="2050" name="Picture 2" descr="An Improved Cellular Automata Traffic Flow Model Considering Driving Styles">
              <a:extLst>
                <a:ext uri="{FF2B5EF4-FFF2-40B4-BE49-F238E27FC236}">
                  <a16:creationId xmlns:a16="http://schemas.microsoft.com/office/drawing/2014/main" id="{9254403E-E126-901D-1F5A-7BDB5A0F16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77"/>
            <a:stretch/>
          </p:blipFill>
          <p:spPr bwMode="auto">
            <a:xfrm>
              <a:off x="2043547" y="1243870"/>
              <a:ext cx="7878279" cy="2042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F175F7D9-491E-0892-4533-CA117C9F61ED}"/>
                    </a:ext>
                  </a:extLst>
                </p:cNvPr>
                <p:cNvSpPr txBox="1"/>
                <p:nvPr/>
              </p:nvSpPr>
              <p:spPr>
                <a:xfrm>
                  <a:off x="6588141" y="2972992"/>
                  <a:ext cx="35237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F175F7D9-491E-0892-4533-CA117C9F61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8141" y="2972992"/>
                  <a:ext cx="35237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5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3FCF0E8D-4BF5-C63F-D1BF-02EEBD6D08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170554" y="14944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B3D04CA3-9865-D2C5-C0D6-555C0B4D14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57" t="49327" r="7063" b="31136"/>
            <a:stretch/>
          </p:blipFill>
          <p:spPr bwMode="auto">
            <a:xfrm>
              <a:off x="6934600" y="14944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44895641-F56D-581F-4257-EA6A6FB5DC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2848917" y="1297960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973B6A36-2F5E-BE6F-94B4-BBDEA00EC5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234282" y="1493465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02A8A1BE-3276-B6BE-1A49-36F5CB1E6D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306599" y="1294332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569E76E0-AC15-3ACD-CED8-5525BC02E4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2683375" y="169813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C6FAF4BB-302B-3755-0F23-626282723D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535388" y="169813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C6CA1046-6409-AD5B-95C0-DF73D3C1EB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068740" y="191781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55D6A68B-CF76-0026-1444-07704CFAE4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3395173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7E908278-C42D-5822-CFE3-E7FE777832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308965" y="1917819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8F6A738C-0D3F-9DBA-D3F0-F69034F2A3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632215" y="17019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4E94C12F-AF10-0C93-FD32-297E572742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4439532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ADDD682F-E971-31E1-E8D9-9A48F581E7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158612" y="1289276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C1B94B00-65F1-EA1E-81E4-2F2D1FD55F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471484" y="1493465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616DBEDD-BC42-352F-912B-3DBC4889D5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791888" y="1931002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B5B5514E-FA56-3137-EF64-7DE018ACA5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5343843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B3289E4C-0253-124E-DA0F-9B5A3F6FF9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302841" y="1289276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E0D1E437-080F-2CA4-1E65-E2B16B9D67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616555" y="1283651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4D4D9409-7D72-F3D8-9918-6F80878728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308616" y="150022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46DCC183-99E4-198B-BA61-6C6BE7DE81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173844" y="170192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25F5888F-2018-9426-7E91-8CA25A7DD3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782836" y="170925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E9BFED2E-5FBA-B218-14F9-6E94942527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817081" y="19144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06BBE580-F86B-2FCD-056B-48690DA263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7747589" y="19144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8BE15366-C9E1-400E-F046-E99334A026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6532115" y="21224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BCF3B5D1-9C33-778C-F597-FDC7735C4F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258313" y="2112744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134C1932-7E2E-16CE-EEAE-EF0345E793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939832" y="1927293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75128874-E9B4-0437-10B8-2497515FAB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>
              <a:off x="8807290" y="128553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7DD5021F-72D5-284A-82EA-947F974C61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 rot="20835282">
              <a:off x="3981509" y="2390598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An Extended Car-Following Model Based on Visual Angle and Electronic  Throttle Effect">
              <a:extLst>
                <a:ext uri="{FF2B5EF4-FFF2-40B4-BE49-F238E27FC236}">
                  <a16:creationId xmlns:a16="http://schemas.microsoft.com/office/drawing/2014/main" id="{7072D7A4-6983-6C38-A574-27ACCBFB70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49327" r="72817" b="31136"/>
            <a:stretch/>
          </p:blipFill>
          <p:spPr bwMode="auto">
            <a:xfrm rot="360720">
              <a:off x="7094405" y="2390597"/>
              <a:ext cx="385365" cy="19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89D040CB-A587-C0F1-0329-0C49A828645E}"/>
                </a:ext>
              </a:extLst>
            </p:cNvPr>
            <p:cNvCxnSpPr/>
            <p:nvPr/>
          </p:nvCxnSpPr>
          <p:spPr>
            <a:xfrm>
              <a:off x="3269538" y="139167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EABD8963-3C91-E9FF-3D29-89B4AFFC7E98}"/>
                </a:ext>
              </a:extLst>
            </p:cNvPr>
            <p:cNvCxnSpPr/>
            <p:nvPr/>
          </p:nvCxnSpPr>
          <p:spPr>
            <a:xfrm>
              <a:off x="4632215" y="1610979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F09A63B0-9CA1-8D10-FB33-220B08BE9785}"/>
                </a:ext>
              </a:extLst>
            </p:cNvPr>
            <p:cNvCxnSpPr/>
            <p:nvPr/>
          </p:nvCxnSpPr>
          <p:spPr>
            <a:xfrm>
              <a:off x="6699155" y="1383494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6513B424-95D4-4494-52E4-99A19A9D6BB6}"/>
                </a:ext>
              </a:extLst>
            </p:cNvPr>
            <p:cNvCxnSpPr/>
            <p:nvPr/>
          </p:nvCxnSpPr>
          <p:spPr>
            <a:xfrm>
              <a:off x="4751164" y="2030265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0">
              <a:extLst>
                <a:ext uri="{FF2B5EF4-FFF2-40B4-BE49-F238E27FC236}">
                  <a16:creationId xmlns:a16="http://schemas.microsoft.com/office/drawing/2014/main" id="{B1199F38-0C5A-F515-FC0D-C505EDBC9991}"/>
                </a:ext>
              </a:extLst>
            </p:cNvPr>
            <p:cNvCxnSpPr/>
            <p:nvPr/>
          </p:nvCxnSpPr>
          <p:spPr>
            <a:xfrm>
              <a:off x="7607098" y="181170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BB86D0E9-805D-F828-F96E-20823E7000F9}"/>
                </a:ext>
              </a:extLst>
            </p:cNvPr>
            <p:cNvCxnSpPr/>
            <p:nvPr/>
          </p:nvCxnSpPr>
          <p:spPr>
            <a:xfrm>
              <a:off x="6965340" y="2230987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EA130417-CB8D-2707-62CB-69EB78A94691}"/>
                </a:ext>
              </a:extLst>
            </p:cNvPr>
            <p:cNvCxnSpPr/>
            <p:nvPr/>
          </p:nvCxnSpPr>
          <p:spPr>
            <a:xfrm>
              <a:off x="2596672" y="2240651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CC289EF8-47C7-742B-FE4A-EDC37A486F62}"/>
                </a:ext>
              </a:extLst>
            </p:cNvPr>
            <p:cNvCxnSpPr/>
            <p:nvPr/>
          </p:nvCxnSpPr>
          <p:spPr>
            <a:xfrm>
              <a:off x="5076771" y="1811702"/>
              <a:ext cx="65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A57FA0A8-C8E3-0ABB-753D-B3D99A71422C}"/>
              </a:ext>
            </a:extLst>
          </p:cNvPr>
          <p:cNvCxnSpPr/>
          <p:nvPr/>
        </p:nvCxnSpPr>
        <p:spPr>
          <a:xfrm>
            <a:off x="7085409" y="1445198"/>
            <a:ext cx="0" cy="3516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6BC5D19B-1176-4B2F-83A5-658FEB00387B}"/>
                  </a:ext>
                </a:extLst>
              </p:cNvPr>
              <p:cNvSpPr txBox="1"/>
              <p:nvPr/>
            </p:nvSpPr>
            <p:spPr>
              <a:xfrm>
                <a:off x="6830134" y="1145660"/>
                <a:ext cx="5202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6BC5D19B-1176-4B2F-83A5-658FEB003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0134" y="1145660"/>
                <a:ext cx="520236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9E66CA59-64B3-F37A-E89D-12F128C9AD75}"/>
              </a:ext>
            </a:extLst>
          </p:cNvPr>
          <p:cNvCxnSpPr/>
          <p:nvPr/>
        </p:nvCxnSpPr>
        <p:spPr>
          <a:xfrm>
            <a:off x="7319965" y="1932129"/>
            <a:ext cx="33869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D51B1557-246D-B09D-A991-BBA8D87ADD06}"/>
                  </a:ext>
                </a:extLst>
              </p:cNvPr>
              <p:cNvSpPr txBox="1"/>
              <p:nvPr/>
            </p:nvSpPr>
            <p:spPr>
              <a:xfrm>
                <a:off x="7575797" y="1748302"/>
                <a:ext cx="48776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D51B1557-246D-B09D-A991-BBA8D87AD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797" y="1748302"/>
                <a:ext cx="487760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031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6063</TotalTime>
  <Words>2523</Words>
  <Application>Microsoft Macintosh PowerPoint</Application>
  <PresentationFormat>Widescreen</PresentationFormat>
  <Paragraphs>520</Paragraphs>
  <Slides>53</Slides>
  <Notes>52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等线</vt:lpstr>
      <vt:lpstr>等线 Light</vt:lpstr>
      <vt:lpstr>Arial</vt:lpstr>
      <vt:lpstr>Cambria Math</vt:lpstr>
      <vt:lpstr>Wingdings</vt:lpstr>
      <vt:lpstr>Office 主题​​</vt:lpstr>
      <vt:lpstr>Stable Fluids   CSCI 520 Computer Animation and Simulation  Huanyu Chen, 2025</vt:lpstr>
      <vt:lpstr>What Are Fluids?</vt:lpstr>
      <vt:lpstr>Demo: WebGL Fluid Simulator</vt:lpstr>
      <vt:lpstr>Demo: Avatar: The Way of Water</vt:lpstr>
      <vt:lpstr>The Navier-Stokes Equations</vt:lpstr>
      <vt:lpstr>Different Approaches</vt:lpstr>
      <vt:lpstr>1D Example: Cars on a Freeway</vt:lpstr>
      <vt:lpstr>1D Example: Cars on a Freeway</vt:lpstr>
      <vt:lpstr>1D Example: Cars on a Freeway</vt:lpstr>
      <vt:lpstr>1D Example: Cars on a Freeway</vt:lpstr>
      <vt:lpstr>1D Example: Cars on a Freeway</vt:lpstr>
      <vt:lpstr>1D Example: Cars on a Freeway</vt:lpstr>
      <vt:lpstr>1D Example: Cars on a Freeway</vt:lpstr>
      <vt:lpstr>3D Flow</vt:lpstr>
      <vt:lpstr>1D vs 3D</vt:lpstr>
      <vt:lpstr>3D Vector Calculus</vt:lpstr>
      <vt:lpstr>3D Vector Calculus</vt:lpstr>
      <vt:lpstr>3D Vector Calculus</vt:lpstr>
      <vt:lpstr>3D Vector Calculus</vt:lpstr>
      <vt:lpstr>3D Vector Calculus</vt:lpstr>
      <vt:lpstr>3D Vector Calculus</vt:lpstr>
      <vt:lpstr>3D Vector Calculus</vt:lpstr>
      <vt:lpstr>3D Vector Calculus</vt:lpstr>
      <vt:lpstr>3D Vector Calculus</vt:lpstr>
      <vt:lpstr>3D Vector Calculus</vt:lpstr>
      <vt:lpstr>3D Vector Calculus</vt:lpstr>
      <vt:lpstr>3D Vector Calculus</vt:lpstr>
      <vt:lpstr>3D Vector Calculus</vt:lpstr>
      <vt:lpstr>1D vs 3D</vt:lpstr>
      <vt:lpstr>The Navier-Stokes Equations</vt:lpstr>
      <vt:lpstr>The Navier-Stokes Equations</vt:lpstr>
      <vt:lpstr>N-S Equations vs Particle EoM</vt:lpstr>
      <vt:lpstr>Stable Fluids</vt:lpstr>
      <vt:lpstr>Grid Based Discretization</vt:lpstr>
      <vt:lpstr>Grid Based Discretization</vt:lpstr>
      <vt:lpstr>Grid Based Discretization</vt:lpstr>
      <vt:lpstr>Idea: Elimination of Unknown p(x ⃑, t)</vt:lpstr>
      <vt:lpstr>Idea: Elimination of Unknown p(x ⃑, t)</vt:lpstr>
      <vt:lpstr>Idea: Elimination of Unknown p(x ⃑, t)</vt:lpstr>
      <vt:lpstr>Idea: Operator Splitting</vt:lpstr>
      <vt:lpstr>Idea: Operator Splitting</vt:lpstr>
      <vt:lpstr>Step 1: Add Force</vt:lpstr>
      <vt:lpstr>Step 2: Advection</vt:lpstr>
      <vt:lpstr>Step 2: Advection</vt:lpstr>
      <vt:lpstr>Step 2: Advection</vt:lpstr>
      <vt:lpstr>Step 3: Diffusion</vt:lpstr>
      <vt:lpstr>Step 3: Diffusion</vt:lpstr>
      <vt:lpstr>Step 3: Diffusion</vt:lpstr>
      <vt:lpstr>Step 4: Projection</vt:lpstr>
      <vt:lpstr>Periodic Boundaries</vt:lpstr>
      <vt:lpstr>Periodic Boundaries</vt:lpstr>
      <vt:lpstr>Diffusing Substances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Stable Fluids   CSCI 520 Computer Animation and Simulation  Huanyu Chen, 2025</dc:title>
  <dc:creator>Huanyu Chen</dc:creator>
  <cp:lastModifiedBy>Jernej Barbic</cp:lastModifiedBy>
  <cp:revision>74</cp:revision>
  <dcterms:created xsi:type="dcterms:W3CDTF">2025-03-26T17:53:14Z</dcterms:created>
  <dcterms:modified xsi:type="dcterms:W3CDTF">2025-04-25T05:42:34Z</dcterms:modified>
</cp:coreProperties>
</file>