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439" r:id="rId2"/>
    <p:sldId id="441" r:id="rId3"/>
    <p:sldId id="442" r:id="rId4"/>
    <p:sldId id="410" r:id="rId5"/>
    <p:sldId id="404" r:id="rId6"/>
    <p:sldId id="405" r:id="rId7"/>
    <p:sldId id="384" r:id="rId8"/>
    <p:sldId id="385" r:id="rId9"/>
    <p:sldId id="414" r:id="rId10"/>
    <p:sldId id="415" r:id="rId11"/>
    <p:sldId id="416" r:id="rId12"/>
    <p:sldId id="417" r:id="rId13"/>
    <p:sldId id="418" r:id="rId14"/>
    <p:sldId id="419" r:id="rId15"/>
    <p:sldId id="420" r:id="rId16"/>
    <p:sldId id="421" r:id="rId17"/>
    <p:sldId id="411" r:id="rId18"/>
    <p:sldId id="387" r:id="rId19"/>
    <p:sldId id="389" r:id="rId20"/>
    <p:sldId id="394" r:id="rId21"/>
    <p:sldId id="395" r:id="rId22"/>
    <p:sldId id="397" r:id="rId23"/>
    <p:sldId id="408" r:id="rId24"/>
  </p:sldIdLst>
  <p:sldSz cx="9144000" cy="6858000" type="screen4x3"/>
  <p:notesSz cx="6934200" cy="90805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60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90952"/>
  </p:normalViewPr>
  <p:slideViewPr>
    <p:cSldViewPr snapToGrid="0">
      <p:cViewPr varScale="1">
        <p:scale>
          <a:sx n="116" d="100"/>
          <a:sy n="116" d="100"/>
        </p:scale>
        <p:origin x="105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-2664" y="-108"/>
      </p:cViewPr>
      <p:guideLst>
        <p:guide orient="horz" pos="2860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D0690544-D598-8B4B-9A9E-A659741ABFB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506" tIns="45753" rIns="91506" bIns="45753" numCol="1" anchor="t" anchorCtr="0" compatLnSpc="1">
            <a:prstTxWarp prst="textNoShape">
              <a:avLst/>
            </a:prstTxWarp>
          </a:bodyPr>
          <a:lstStyle>
            <a:lvl1pPr defTabSz="915988">
              <a:defRPr kumimoji="0" sz="1200"/>
            </a:lvl1pPr>
          </a:lstStyle>
          <a:p>
            <a:r>
              <a:rPr lang="en-US" altLang="en-US"/>
              <a:t>Name: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A4113907-7F7B-A54A-A64D-BA688422E80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506" tIns="45753" rIns="91506" bIns="45753" numCol="1" anchor="t" anchorCtr="0" compatLnSpc="1">
            <a:prstTxWarp prst="textNoShape">
              <a:avLst/>
            </a:prstTxWarp>
          </a:bodyPr>
          <a:lstStyle>
            <a:lvl1pPr algn="r" defTabSz="915988">
              <a:defRPr kumimoji="0" sz="1200"/>
            </a:lvl1pPr>
          </a:lstStyle>
          <a:p>
            <a:r>
              <a:rPr lang="en-US" altLang="en-US"/>
              <a:t>Feb. 18, 2002</a:t>
            </a:r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5B548B68-7340-E54F-875F-89F63B0E161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26475"/>
            <a:ext cx="30051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506" tIns="45753" rIns="91506" bIns="45753" numCol="1" anchor="b" anchorCtr="0" compatLnSpc="1">
            <a:prstTxWarp prst="textNoShape">
              <a:avLst/>
            </a:prstTxWarp>
          </a:bodyPr>
          <a:lstStyle>
            <a:lvl1pPr defTabSz="915988">
              <a:defRPr kumimoji="0" sz="1200"/>
            </a:lvl1pPr>
          </a:lstStyle>
          <a:p>
            <a:r>
              <a:rPr lang="en-US" altLang="en-US"/>
              <a:t>COMP259: PBMSA</a:t>
            </a:r>
          </a:p>
        </p:txBody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D814FE86-8871-4141-BBA6-1AA63AC142A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626475"/>
            <a:ext cx="300513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506" tIns="45753" rIns="91506" bIns="45753" numCol="1" anchor="b" anchorCtr="0" compatLnSpc="1">
            <a:prstTxWarp prst="textNoShape">
              <a:avLst/>
            </a:prstTxWarp>
          </a:bodyPr>
          <a:lstStyle>
            <a:lvl1pPr algn="r" defTabSz="915988">
              <a:defRPr kumimoji="0" sz="1200"/>
            </a:lvl1pPr>
          </a:lstStyle>
          <a:p>
            <a:fld id="{627A6C64-BF72-8246-B213-6BAB01052C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4680708-52B5-A74B-81B1-27CF8B4F442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506" tIns="45753" rIns="91506" bIns="45753" numCol="1" anchor="t" anchorCtr="0" compatLnSpc="1">
            <a:prstTxWarp prst="textNoShape">
              <a:avLst/>
            </a:prstTxWarp>
          </a:bodyPr>
          <a:lstStyle>
            <a:lvl1pPr defTabSz="915988">
              <a:defRPr kumimoji="0" sz="1200"/>
            </a:lvl1pPr>
          </a:lstStyle>
          <a:p>
            <a:endParaRPr lang="en-US" altLang="en-US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5EA353F9-DA6E-3043-8F25-2B1B7811D124}"/>
              </a:ext>
            </a:extLst>
          </p:cNvPr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96975" y="681038"/>
            <a:ext cx="4540250" cy="34051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AE8A6D0-FE14-4245-B219-A1181784073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513" y="4313238"/>
            <a:ext cx="5083175" cy="408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506" tIns="45753" rIns="91506" bIns="457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99F8D6C9-1A90-5F47-BD71-FAB8C469C03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506" tIns="45753" rIns="91506" bIns="45753" numCol="1" anchor="t" anchorCtr="0" compatLnSpc="1">
            <a:prstTxWarp prst="textNoShape">
              <a:avLst/>
            </a:prstTxWarp>
          </a:bodyPr>
          <a:lstStyle>
            <a:lvl1pPr algn="r" defTabSz="915988">
              <a:defRPr kumimoji="0" sz="1200"/>
            </a:lvl1pPr>
          </a:lstStyle>
          <a:p>
            <a:endParaRPr lang="en-US" altLang="en-US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CB5F6ACD-55C7-8642-8791-786DF6A5E79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6475"/>
            <a:ext cx="300513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506" tIns="45753" rIns="91506" bIns="45753" numCol="1" anchor="b" anchorCtr="0" compatLnSpc="1">
            <a:prstTxWarp prst="textNoShape">
              <a:avLst/>
            </a:prstTxWarp>
          </a:bodyPr>
          <a:lstStyle>
            <a:lvl1pPr defTabSz="915988">
              <a:defRPr kumimoji="0" sz="1200"/>
            </a:lvl1pPr>
          </a:lstStyle>
          <a:p>
            <a:endParaRPr lang="en-US" altLang="en-US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108EE37D-797D-2A44-AAD8-08AFD02C9E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626475"/>
            <a:ext cx="3005137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506" tIns="45753" rIns="91506" bIns="45753" numCol="1" anchor="b" anchorCtr="0" compatLnSpc="1">
            <a:prstTxWarp prst="textNoShape">
              <a:avLst/>
            </a:prstTxWarp>
          </a:bodyPr>
          <a:lstStyle>
            <a:lvl1pPr algn="r" defTabSz="915988">
              <a:defRPr kumimoji="0" sz="1200"/>
            </a:lvl1pPr>
          </a:lstStyle>
          <a:p>
            <a:fld id="{D250BCB5-7D96-EA44-8BDD-FB4FBC96EEF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0CFBA2B-9B43-6842-9315-05179514C2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4414F6-AC05-7E48-8039-DBF39B9350BD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434178" name="Rectangle 2">
            <a:extLst>
              <a:ext uri="{FF2B5EF4-FFF2-40B4-BE49-F238E27FC236}">
                <a16:creationId xmlns:a16="http://schemas.microsoft.com/office/drawing/2014/main" id="{4759B995-1045-BB4D-A8F2-F9A376DC4474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434179" name="Rectangle 3">
            <a:extLst>
              <a:ext uri="{FF2B5EF4-FFF2-40B4-BE49-F238E27FC236}">
                <a16:creationId xmlns:a16="http://schemas.microsoft.com/office/drawing/2014/main" id="{FA8A4D19-FC15-4A4F-80F1-D41E1108EE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613A510-C5BF-CD42-B659-85E2612ED3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DBC825-AB35-F046-8425-C1FF10D19235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524290" name="Rectangle 2">
            <a:extLst>
              <a:ext uri="{FF2B5EF4-FFF2-40B4-BE49-F238E27FC236}">
                <a16:creationId xmlns:a16="http://schemas.microsoft.com/office/drawing/2014/main" id="{FA4C8011-4550-B948-8E45-F4170C17A9FE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524291" name="Rectangle 3">
            <a:extLst>
              <a:ext uri="{FF2B5EF4-FFF2-40B4-BE49-F238E27FC236}">
                <a16:creationId xmlns:a16="http://schemas.microsoft.com/office/drawing/2014/main" id="{FFFE99A1-A6E4-4A49-AC1B-6B9BC8561B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21368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F207C7A-86EC-CD42-BC58-AC89994445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40ACD4-BBCA-AC4A-81E3-EE499227B783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525314" name="Rectangle 2">
            <a:extLst>
              <a:ext uri="{FF2B5EF4-FFF2-40B4-BE49-F238E27FC236}">
                <a16:creationId xmlns:a16="http://schemas.microsoft.com/office/drawing/2014/main" id="{F7367828-3A34-174C-A632-689A18A76AC2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525315" name="Rectangle 3">
            <a:extLst>
              <a:ext uri="{FF2B5EF4-FFF2-40B4-BE49-F238E27FC236}">
                <a16:creationId xmlns:a16="http://schemas.microsoft.com/office/drawing/2014/main" id="{DAA73602-5C08-4144-98CD-158CF6BFE6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33098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17233C7-2848-EF47-8415-5C610C991A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5DF0D3-1F5C-534C-AFE6-3E69539E6DD7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526338" name="Rectangle 2">
            <a:extLst>
              <a:ext uri="{FF2B5EF4-FFF2-40B4-BE49-F238E27FC236}">
                <a16:creationId xmlns:a16="http://schemas.microsoft.com/office/drawing/2014/main" id="{A8B603BB-76C7-E74A-ACF6-40C8AFA276C3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526339" name="Rectangle 3">
            <a:extLst>
              <a:ext uri="{FF2B5EF4-FFF2-40B4-BE49-F238E27FC236}">
                <a16:creationId xmlns:a16="http://schemas.microsoft.com/office/drawing/2014/main" id="{B2C46C90-1731-B64D-8038-8D6F83411E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96243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917959E-FD2C-4A4B-AACB-BB3C77CFD3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B0B719-B435-5344-BC1F-579D777A4114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527362" name="Rectangle 2">
            <a:extLst>
              <a:ext uri="{FF2B5EF4-FFF2-40B4-BE49-F238E27FC236}">
                <a16:creationId xmlns:a16="http://schemas.microsoft.com/office/drawing/2014/main" id="{DE859062-5479-CF4B-B694-78B7B6399D2B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527363" name="Rectangle 3">
            <a:extLst>
              <a:ext uri="{FF2B5EF4-FFF2-40B4-BE49-F238E27FC236}">
                <a16:creationId xmlns:a16="http://schemas.microsoft.com/office/drawing/2014/main" id="{318C7092-9704-ED41-8F5B-5FE5B05E70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14245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9128200-6968-374D-B0F0-034C7AB725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5359DD-A14D-014C-BC61-6E14AB13E3A1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528386" name="Rectangle 2">
            <a:extLst>
              <a:ext uri="{FF2B5EF4-FFF2-40B4-BE49-F238E27FC236}">
                <a16:creationId xmlns:a16="http://schemas.microsoft.com/office/drawing/2014/main" id="{7E4A74B3-C612-0446-A2AF-8338A8232C52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528387" name="Rectangle 3">
            <a:extLst>
              <a:ext uri="{FF2B5EF4-FFF2-40B4-BE49-F238E27FC236}">
                <a16:creationId xmlns:a16="http://schemas.microsoft.com/office/drawing/2014/main" id="{094757A1-AFE7-AC47-8558-1AD142B685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19900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6D5BE92-0FD4-D04A-B8DC-0D513DF055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566CB1-1C56-1842-A0BD-CA3FA08D6DE4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529410" name="Rectangle 2">
            <a:extLst>
              <a:ext uri="{FF2B5EF4-FFF2-40B4-BE49-F238E27FC236}">
                <a16:creationId xmlns:a16="http://schemas.microsoft.com/office/drawing/2014/main" id="{2C3A153F-829C-C645-9B83-E5EE71FAFC2D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529411" name="Rectangle 3">
            <a:extLst>
              <a:ext uri="{FF2B5EF4-FFF2-40B4-BE49-F238E27FC236}">
                <a16:creationId xmlns:a16="http://schemas.microsoft.com/office/drawing/2014/main" id="{35A154F5-96E3-CB46-9FC4-CAE736BA40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89291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707667D-7F86-5447-AAE5-874ACB9415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7DAFC2-5270-6F4A-94D4-E6FE06ED03B6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530434" name="Rectangle 2">
            <a:extLst>
              <a:ext uri="{FF2B5EF4-FFF2-40B4-BE49-F238E27FC236}">
                <a16:creationId xmlns:a16="http://schemas.microsoft.com/office/drawing/2014/main" id="{980331D4-FD3B-1045-B305-785676A66B80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530435" name="Rectangle 3">
            <a:extLst>
              <a:ext uri="{FF2B5EF4-FFF2-40B4-BE49-F238E27FC236}">
                <a16:creationId xmlns:a16="http://schemas.microsoft.com/office/drawing/2014/main" id="{9CA73B23-4226-C14B-866A-6C26898ABF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97614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D787384-B58A-2941-AB15-FA3949DB47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A947E2-8BE3-D349-BFC7-1C326BBA1E05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514050" name="Rectangle 2">
            <a:extLst>
              <a:ext uri="{FF2B5EF4-FFF2-40B4-BE49-F238E27FC236}">
                <a16:creationId xmlns:a16="http://schemas.microsoft.com/office/drawing/2014/main" id="{D0505EE7-5E43-2E42-AE9B-DEBE176B734E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670E0B48-4497-4049-9370-F74A2948ED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12229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F8D44CA-D9C3-F844-B830-5742F8825F3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66C93B-D220-834D-B86F-46C16F73F479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516098" name="Rectangle 2">
            <a:extLst>
              <a:ext uri="{FF2B5EF4-FFF2-40B4-BE49-F238E27FC236}">
                <a16:creationId xmlns:a16="http://schemas.microsoft.com/office/drawing/2014/main" id="{3B067821-1A7C-A64C-8460-39ABE368323C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516099" name="Rectangle 3">
            <a:extLst>
              <a:ext uri="{FF2B5EF4-FFF2-40B4-BE49-F238E27FC236}">
                <a16:creationId xmlns:a16="http://schemas.microsoft.com/office/drawing/2014/main" id="{9931448F-39BD-614E-A214-E84CE77115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43752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19DEFBA-73AA-AD4C-90C6-3A0DB5DF79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94C5E4-3DB3-944A-975B-659023992724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517122" name="Rectangle 2">
            <a:extLst>
              <a:ext uri="{FF2B5EF4-FFF2-40B4-BE49-F238E27FC236}">
                <a16:creationId xmlns:a16="http://schemas.microsoft.com/office/drawing/2014/main" id="{22C4CBE6-7EE7-5A4E-9006-6DF771A749B4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517123" name="Rectangle 3">
            <a:extLst>
              <a:ext uri="{FF2B5EF4-FFF2-40B4-BE49-F238E27FC236}">
                <a16:creationId xmlns:a16="http://schemas.microsoft.com/office/drawing/2014/main" id="{D474CC17-849B-B448-81F1-6EE3B05CFA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70010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49DCDC7-3A1A-D743-BE61-5042AF3127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1A0769-BD09-064E-8DA1-B03FDD59E53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36226" name="Rectangle 2">
            <a:extLst>
              <a:ext uri="{FF2B5EF4-FFF2-40B4-BE49-F238E27FC236}">
                <a16:creationId xmlns:a16="http://schemas.microsoft.com/office/drawing/2014/main" id="{828DFF14-910F-CA40-9482-0B6C35F80AA7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436227" name="Rectangle 3">
            <a:extLst>
              <a:ext uri="{FF2B5EF4-FFF2-40B4-BE49-F238E27FC236}">
                <a16:creationId xmlns:a16="http://schemas.microsoft.com/office/drawing/2014/main" id="{5D331EEB-EA0C-DF45-BC68-F8A380B57C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BC7923E-7E62-E04E-9B9F-5E34832DFC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BD568C-073D-5447-A5AE-EDBBD1DB77FB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504834" name="Rectangle 1026">
            <a:extLst>
              <a:ext uri="{FF2B5EF4-FFF2-40B4-BE49-F238E27FC236}">
                <a16:creationId xmlns:a16="http://schemas.microsoft.com/office/drawing/2014/main" id="{B2DFA576-128D-3A48-B48B-51DC3E83F40A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504835" name="Rectangle 1027">
            <a:extLst>
              <a:ext uri="{FF2B5EF4-FFF2-40B4-BE49-F238E27FC236}">
                <a16:creationId xmlns:a16="http://schemas.microsoft.com/office/drawing/2014/main" id="{659334B6-6DBB-554A-94F3-23DBA15B6C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986713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DE6DBC9-AC54-8F40-B59E-06923FB945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0DC037-2E29-4C4F-B62A-BB7F436BEC40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505858" name="Rectangle 2">
            <a:extLst>
              <a:ext uri="{FF2B5EF4-FFF2-40B4-BE49-F238E27FC236}">
                <a16:creationId xmlns:a16="http://schemas.microsoft.com/office/drawing/2014/main" id="{3FEF6906-7ECA-B147-B8EE-22B1DA5547D1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505859" name="Rectangle 3">
            <a:extLst>
              <a:ext uri="{FF2B5EF4-FFF2-40B4-BE49-F238E27FC236}">
                <a16:creationId xmlns:a16="http://schemas.microsoft.com/office/drawing/2014/main" id="{61ABAE3C-7D2B-2347-8C02-3DE9FDBA23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776401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7D4CD9B-B221-FC4C-B33F-8571FEE476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D4ACDF-BB5F-BA42-875C-A428B18083B2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506882" name="Rectangle 1026">
            <a:extLst>
              <a:ext uri="{FF2B5EF4-FFF2-40B4-BE49-F238E27FC236}">
                <a16:creationId xmlns:a16="http://schemas.microsoft.com/office/drawing/2014/main" id="{2EE47A2E-CF35-E34F-BD6A-D69412631B9F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506883" name="Rectangle 1027">
            <a:extLst>
              <a:ext uri="{FF2B5EF4-FFF2-40B4-BE49-F238E27FC236}">
                <a16:creationId xmlns:a16="http://schemas.microsoft.com/office/drawing/2014/main" id="{A38E2D02-D930-7644-84EB-3C70570D98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47188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8B1D77F-7526-0549-A817-AD062EA599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C3B39E-D60F-8A45-9CE0-B5D6BA1C1604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503810" name="Rectangle 1026">
            <a:extLst>
              <a:ext uri="{FF2B5EF4-FFF2-40B4-BE49-F238E27FC236}">
                <a16:creationId xmlns:a16="http://schemas.microsoft.com/office/drawing/2014/main" id="{16921F6C-594C-2040-8749-45FF34C04B4E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503811" name="Rectangle 1027">
            <a:extLst>
              <a:ext uri="{FF2B5EF4-FFF2-40B4-BE49-F238E27FC236}">
                <a16:creationId xmlns:a16="http://schemas.microsoft.com/office/drawing/2014/main" id="{283013BB-40D9-4F44-94FA-0398BCEC2B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68385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AC65EA5-8FBD-BB4D-9979-34917226A7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3E3A60-74F6-F14B-BAB7-71ECDD054B36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437250" name="Rectangle 2">
            <a:extLst>
              <a:ext uri="{FF2B5EF4-FFF2-40B4-BE49-F238E27FC236}">
                <a16:creationId xmlns:a16="http://schemas.microsoft.com/office/drawing/2014/main" id="{9FA3E1D3-9B41-E246-91E0-5E3F69AA52C5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437251" name="Rectangle 3">
            <a:extLst>
              <a:ext uri="{FF2B5EF4-FFF2-40B4-BE49-F238E27FC236}">
                <a16:creationId xmlns:a16="http://schemas.microsoft.com/office/drawing/2014/main" id="{42E25D9B-C76E-0640-BC0D-77F8AC633D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A114523-491B-A547-89C4-ECC7B01167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A07284-929E-904E-81EF-D47BD134F981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515074" name="Rectangle 2">
            <a:extLst>
              <a:ext uri="{FF2B5EF4-FFF2-40B4-BE49-F238E27FC236}">
                <a16:creationId xmlns:a16="http://schemas.microsoft.com/office/drawing/2014/main" id="{E7ECDD9A-7A52-BC48-B2A9-6B0CBC8FAE9E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515075" name="Rectangle 3">
            <a:extLst>
              <a:ext uri="{FF2B5EF4-FFF2-40B4-BE49-F238E27FC236}">
                <a16:creationId xmlns:a16="http://schemas.microsoft.com/office/drawing/2014/main" id="{C589B84A-2B6B-DB4E-BCCE-3C7F24F942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07617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92AA33A-87F3-584B-A969-A11918BC6B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53C728-52CC-5A4E-9B77-AF3C490948DA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507906" name="Rectangle 2">
            <a:extLst>
              <a:ext uri="{FF2B5EF4-FFF2-40B4-BE49-F238E27FC236}">
                <a16:creationId xmlns:a16="http://schemas.microsoft.com/office/drawing/2014/main" id="{6AF33FC3-3E3D-B044-8F66-7AC91370B388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507907" name="Rectangle 3">
            <a:extLst>
              <a:ext uri="{FF2B5EF4-FFF2-40B4-BE49-F238E27FC236}">
                <a16:creationId xmlns:a16="http://schemas.microsoft.com/office/drawing/2014/main" id="{DF348C64-9389-1742-8D08-22BB852027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00540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D97D9F2-9DBF-E848-9F23-2D92AF21EC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8A4347-7CC5-3345-B8F2-7EF08316A872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509954" name="Rectangle 2">
            <a:extLst>
              <a:ext uri="{FF2B5EF4-FFF2-40B4-BE49-F238E27FC236}">
                <a16:creationId xmlns:a16="http://schemas.microsoft.com/office/drawing/2014/main" id="{55F2EF9F-636F-3641-A104-8EB2FEB67E10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509955" name="Rectangle 3">
            <a:extLst>
              <a:ext uri="{FF2B5EF4-FFF2-40B4-BE49-F238E27FC236}">
                <a16:creationId xmlns:a16="http://schemas.microsoft.com/office/drawing/2014/main" id="{686E7C2E-AAE9-004E-9A21-616B9CC143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74224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AEF1392-C85F-C54F-A9FE-AC8478573A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2580DB-F95B-1E4A-9A26-89EBCD22B260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512002" name="Rectangle 2">
            <a:extLst>
              <a:ext uri="{FF2B5EF4-FFF2-40B4-BE49-F238E27FC236}">
                <a16:creationId xmlns:a16="http://schemas.microsoft.com/office/drawing/2014/main" id="{1A4877D7-A47A-F349-B332-B0FA36CE6A18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512003" name="Rectangle 3">
            <a:extLst>
              <a:ext uri="{FF2B5EF4-FFF2-40B4-BE49-F238E27FC236}">
                <a16:creationId xmlns:a16="http://schemas.microsoft.com/office/drawing/2014/main" id="{F1B2650F-4BC6-C84A-A9F0-720DF696AB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99529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5DA338D-9232-7045-8C8C-E182D687AE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F5F27E-24C0-5B47-8B40-B090A9CE666D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513026" name="Rectangle 2">
            <a:extLst>
              <a:ext uri="{FF2B5EF4-FFF2-40B4-BE49-F238E27FC236}">
                <a16:creationId xmlns:a16="http://schemas.microsoft.com/office/drawing/2014/main" id="{AF839EE9-4983-B44D-B0E1-ABC8877BFBD8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513027" name="Rectangle 3">
            <a:extLst>
              <a:ext uri="{FF2B5EF4-FFF2-40B4-BE49-F238E27FC236}">
                <a16:creationId xmlns:a16="http://schemas.microsoft.com/office/drawing/2014/main" id="{2835A79E-9566-BE42-852A-11A70AA645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41245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04CC1A3-CD6A-8145-828F-C8EF96601E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1A5753-0EEE-3E4D-97B9-1FBF32564132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523266" name="Rectangle 2">
            <a:extLst>
              <a:ext uri="{FF2B5EF4-FFF2-40B4-BE49-F238E27FC236}">
                <a16:creationId xmlns:a16="http://schemas.microsoft.com/office/drawing/2014/main" id="{3C510322-5EA2-8E49-95ED-A21B4312A8BF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523267" name="Rectangle 3">
            <a:extLst>
              <a:ext uri="{FF2B5EF4-FFF2-40B4-BE49-F238E27FC236}">
                <a16:creationId xmlns:a16="http://schemas.microsoft.com/office/drawing/2014/main" id="{150DA437-F871-AD41-AD30-440FCBCD33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9294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5000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50AB661-1AA1-DB4D-AC93-69F607C66F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0"/>
            <a:ext cx="1447800" cy="6856413"/>
          </a:xfrm>
          <a:prstGeom prst="rect">
            <a:avLst/>
          </a:prstGeom>
          <a:gradFill rotWithShape="0">
            <a:gsLst>
              <a:gs pos="0">
                <a:schemeClr val="bg1">
                  <a:gamma/>
                  <a:shade val="61961"/>
                  <a:invGamma/>
                </a:schemeClr>
              </a:gs>
              <a:gs pos="50000">
                <a:schemeClr val="bg1">
                  <a:alpha val="50000"/>
                </a:schemeClr>
              </a:gs>
              <a:gs pos="100000">
                <a:schemeClr val="bg1">
                  <a:gamma/>
                  <a:shade val="61961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0382034A-2286-7047-8DE8-AB7B87C231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438400"/>
            <a:ext cx="8456613" cy="762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shade val="15294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B9FB303-7AE5-7D4B-9D40-589125B6C5B9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BAA96982-2952-9F41-9C10-1A02E1647A41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057400" y="41148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0">
                <a:latin typeface="Times New Roman" panose="02020603050405020304" pitchFamily="18" charset="0"/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F5E5A6A7-8F07-D144-8EB5-4E71E5FE851F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>
          <a:xfrm>
            <a:off x="685800" y="6172200"/>
            <a:ext cx="1905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C9CDE324-9D6B-1C4D-8077-07C444C98EE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172200"/>
            <a:ext cx="2895600" cy="457200"/>
          </a:xfrm>
        </p:spPr>
        <p:txBody>
          <a:bodyPr/>
          <a:lstStyle>
            <a:lvl1pPr algn="ctr">
              <a:defRPr sz="1400" b="0">
                <a:solidFill>
                  <a:schemeClr val="tx1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3080" name="Rectangle 8">
            <a:extLst>
              <a:ext uri="{FF2B5EF4-FFF2-40B4-BE49-F238E27FC236}">
                <a16:creationId xmlns:a16="http://schemas.microsoft.com/office/drawing/2014/main" id="{54E9CB45-77B0-3C47-B74D-4B2972531FA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en-US" altLang="en-US"/>
          </a:p>
        </p:txBody>
      </p:sp>
      <p:sp>
        <p:nvSpPr>
          <p:cNvPr id="3081" name="Rectangle 9">
            <a:extLst>
              <a:ext uri="{FF2B5EF4-FFF2-40B4-BE49-F238E27FC236}">
                <a16:creationId xmlns:a16="http://schemas.microsoft.com/office/drawing/2014/main" id="{B884EB6D-B0ED-3841-8431-3659D29BF0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505200"/>
            <a:ext cx="47244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3082" name="Object 10">
            <a:extLst>
              <a:ext uri="{FF2B5EF4-FFF2-40B4-BE49-F238E27FC236}">
                <a16:creationId xmlns:a16="http://schemas.microsoft.com/office/drawing/2014/main" id="{F3681D30-5770-8543-BC27-ED8DC35EA9E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058150" y="206375"/>
          <a:ext cx="8763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Image" r:id="rId4" imgW="438150" imgH="438150" progId="Photoshop.Image.4">
                  <p:embed/>
                </p:oleObj>
              </mc:Choice>
              <mc:Fallback>
                <p:oleObj name="Image" r:id="rId4" imgW="438150" imgH="438150" progId="Photoshop.Image.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58150" y="206375"/>
                        <a:ext cx="876300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 cap="sq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overrideClrMapping bg1="dk2" tx1="lt1" bg2="dk1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EBE91-C864-D149-A89B-A292ABDC1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E4294A-3F9B-474D-A2A1-BDDFDDCDFB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4704AE-358D-EA48-98AA-5E7D00E6D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UNC Chapel Hill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515A02-C512-BE48-91CD-7CFC8FF9A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M. C. Lin</a:t>
            </a:r>
          </a:p>
        </p:txBody>
      </p:sp>
    </p:spTree>
    <p:extLst>
      <p:ext uri="{BB962C8B-B14F-4D97-AF65-F5344CB8AC3E}">
        <p14:creationId xmlns:p14="http://schemas.microsoft.com/office/powerpoint/2010/main" val="2478101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5804F9-7EE8-2041-B79B-B59F2A6A11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424613" y="293688"/>
            <a:ext cx="2052637" cy="55467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055D80-4CC8-814D-B36D-68FF0CA58C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63525" y="293688"/>
            <a:ext cx="6008688" cy="55467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0FAC8D-9DB1-3E45-808D-848A950AD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UNC Chapel Hill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CF78E3-C479-1442-9DBC-053150C2A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M. C. Lin</a:t>
            </a:r>
          </a:p>
        </p:txBody>
      </p:sp>
    </p:spTree>
    <p:extLst>
      <p:ext uri="{BB962C8B-B14F-4D97-AF65-F5344CB8AC3E}">
        <p14:creationId xmlns:p14="http://schemas.microsoft.com/office/powerpoint/2010/main" val="1468808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09655-48AB-5E4E-B839-2D1537B53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BDDA20-AC8C-714B-B1AA-C42480F8E7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B6CFC5-5328-D74F-BA5C-0A35DCE6A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UNC Chapel Hill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8AAE0F-39E0-AB4F-938D-2969F1E30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M. C. Lin</a:t>
            </a:r>
          </a:p>
        </p:txBody>
      </p:sp>
    </p:spTree>
    <p:extLst>
      <p:ext uri="{BB962C8B-B14F-4D97-AF65-F5344CB8AC3E}">
        <p14:creationId xmlns:p14="http://schemas.microsoft.com/office/powerpoint/2010/main" val="1626360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8CE1A-8EF3-CD40-811B-BC6402A5C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BC0661-A50D-9644-96F8-789EDAD0EB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B30F15-F0D8-6A44-847C-B6B1F7EF6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UNC Chapel Hill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765262-E709-6D46-8FE1-C4C096504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M. C. Lin</a:t>
            </a:r>
          </a:p>
        </p:txBody>
      </p:sp>
    </p:spTree>
    <p:extLst>
      <p:ext uri="{BB962C8B-B14F-4D97-AF65-F5344CB8AC3E}">
        <p14:creationId xmlns:p14="http://schemas.microsoft.com/office/powerpoint/2010/main" val="4250984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21337-F44D-F24B-ABF1-1CEED3D13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3F1799-2ECE-8747-9CF8-43AEF2DF8A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4850" y="1725613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91650A-BAAB-BE4F-907C-3FB430591C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67250" y="1725613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4090F7-C352-334C-B02C-ED7E87938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UNC Chapel Hill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E116B0-317A-EE4D-94F7-4246F4258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M. C. Lin</a:t>
            </a:r>
          </a:p>
        </p:txBody>
      </p:sp>
    </p:spTree>
    <p:extLst>
      <p:ext uri="{BB962C8B-B14F-4D97-AF65-F5344CB8AC3E}">
        <p14:creationId xmlns:p14="http://schemas.microsoft.com/office/powerpoint/2010/main" val="4068125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A548D-9757-FA4C-8D20-159CFA761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2280CB-4FBB-A34C-9EC8-14FE3113EA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8F63EE-90A9-EE43-895D-0F5822AE21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C20011-E492-3448-BF08-B908F8799D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1BACB6-EDBA-D24E-86D0-D64612E750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6184DA-301F-4F4E-9777-59438C6CD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UNC Chapel Hill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BDF4AB-EBA5-E148-8BE7-2548721EA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M. C. Lin</a:t>
            </a:r>
          </a:p>
        </p:txBody>
      </p:sp>
    </p:spTree>
    <p:extLst>
      <p:ext uri="{BB962C8B-B14F-4D97-AF65-F5344CB8AC3E}">
        <p14:creationId xmlns:p14="http://schemas.microsoft.com/office/powerpoint/2010/main" val="988476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A41E2-1D22-9E4F-A533-9F402B00A6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8E82FE-9CEB-8743-9498-7D063E33E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UNC Chapel Hill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EA70DF-5720-D848-A1B3-2C19C27EC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M. C. Lin</a:t>
            </a:r>
          </a:p>
        </p:txBody>
      </p:sp>
    </p:spTree>
    <p:extLst>
      <p:ext uri="{BB962C8B-B14F-4D97-AF65-F5344CB8AC3E}">
        <p14:creationId xmlns:p14="http://schemas.microsoft.com/office/powerpoint/2010/main" val="3270792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36381C-FDDC-9A40-98C1-4E5A28CF0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UNC Chapel Hill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9E8CBF-5532-DF4E-A7CB-82A01669D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M. C. Lin</a:t>
            </a:r>
          </a:p>
        </p:txBody>
      </p:sp>
    </p:spTree>
    <p:extLst>
      <p:ext uri="{BB962C8B-B14F-4D97-AF65-F5344CB8AC3E}">
        <p14:creationId xmlns:p14="http://schemas.microsoft.com/office/powerpoint/2010/main" val="4238833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11C62-F77F-3C42-B149-FAC8DF7ED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EEC1DF-8F4B-6F49-894C-5629FA8794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BFDAE3-65C8-E048-AB2A-BA9387E6F7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A2E7F2-A248-8644-8463-8E9EB06A0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UNC Chapel Hill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500D5C-8561-D548-BE8E-39E332C2B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M. C. Lin</a:t>
            </a:r>
          </a:p>
        </p:txBody>
      </p:sp>
    </p:spTree>
    <p:extLst>
      <p:ext uri="{BB962C8B-B14F-4D97-AF65-F5344CB8AC3E}">
        <p14:creationId xmlns:p14="http://schemas.microsoft.com/office/powerpoint/2010/main" val="1121044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3AFA4-97E4-AA4F-A4E1-C4E00560A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6074EC-264F-AC4B-BFFC-4C610B6CC4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1F7C97-4FD2-9E4E-AFCE-AEB1811DF6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F6B49D-6078-D149-863D-C4076A0DB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UNC Chapel Hill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A17C3B-1D6C-544D-88E2-2822CD5C5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M. C. Lin</a:t>
            </a:r>
          </a:p>
        </p:txBody>
      </p:sp>
    </p:spTree>
    <p:extLst>
      <p:ext uri="{BB962C8B-B14F-4D97-AF65-F5344CB8AC3E}">
        <p14:creationId xmlns:p14="http://schemas.microsoft.com/office/powerpoint/2010/main" val="3237124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>
            <a:extLst>
              <a:ext uri="{FF2B5EF4-FFF2-40B4-BE49-F238E27FC236}">
                <a16:creationId xmlns:a16="http://schemas.microsoft.com/office/drawing/2014/main" id="{7EC35269-AE94-C347-92B2-19124B784B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301750"/>
            <a:ext cx="4724400" cy="15240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35E91A4-2234-204A-8D5A-C4D308F0EB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63525" y="293688"/>
            <a:ext cx="8101013" cy="849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4807BFE8-3E71-5D40-AB9D-6406874A5C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04850" y="17256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1B410C0C-A618-5A4C-A71F-27001975DE9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66713" y="6529388"/>
            <a:ext cx="1905000" cy="328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DE00D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800" b="1">
                <a:solidFill>
                  <a:srgbClr val="FDE00D"/>
                </a:solidFill>
              </a:defRPr>
            </a:lvl1pPr>
          </a:lstStyle>
          <a:p>
            <a:r>
              <a:rPr lang="en-US" altLang="en-US"/>
              <a:t>UNC Chapel Hill</a:t>
            </a:r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207B8758-0899-9E4D-8237-03FC7265FA8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72025" y="6484938"/>
            <a:ext cx="3994150" cy="373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800" b="1">
                <a:solidFill>
                  <a:srgbClr val="FDE00D"/>
                </a:solidFill>
              </a:defRPr>
            </a:lvl1pPr>
          </a:lstStyle>
          <a:p>
            <a:r>
              <a:rPr lang="en-US" altLang="en-US"/>
              <a:t>M. C. Lin</a:t>
            </a:r>
          </a:p>
        </p:txBody>
      </p:sp>
      <p:graphicFrame>
        <p:nvGraphicFramePr>
          <p:cNvPr id="1035" name="Object 11">
            <a:extLst>
              <a:ext uri="{FF2B5EF4-FFF2-40B4-BE49-F238E27FC236}">
                <a16:creationId xmlns:a16="http://schemas.microsoft.com/office/drawing/2014/main" id="{4E924F5F-D473-CC45-81BC-3878979445A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991475" y="219075"/>
          <a:ext cx="895350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Image" r:id="rId14" imgW="438150" imgH="438150" progId="Photoshop.Image.4">
                  <p:embed/>
                </p:oleObj>
              </mc:Choice>
              <mc:Fallback>
                <p:oleObj name="Image" r:id="rId14" imgW="438150" imgH="438150" progId="Photoshop.Image.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91475" y="219075"/>
                        <a:ext cx="895350" cy="89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 cap="sq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000" b="1" kern="12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FFFF00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FFFF00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FFFF00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FFFF00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FFFF00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FFFF00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FFFF00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000" b="1">
          <a:solidFill>
            <a:srgbClr val="FFFF00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6600"/>
        </a:buClr>
        <a:buSzPct val="80000"/>
        <a:buFont typeface="Wingdings" pitchFamily="2" charset="2"/>
        <a:buChar char="l"/>
        <a:defRPr kumimoji="1" sz="3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FFFF"/>
        </a:buClr>
        <a:buChar char="–"/>
        <a:defRPr kumimoji="1" sz="2800" b="1" kern="1200">
          <a:solidFill>
            <a:srgbClr val="3DDE2C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FF"/>
        </a:buClr>
        <a:buChar char="•"/>
        <a:defRPr kumimoji="1" sz="2400" b="1" kern="1200">
          <a:solidFill>
            <a:srgbClr val="CC99FF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kumimoji="1" sz="2000" b="1" kern="1200">
          <a:solidFill>
            <a:srgbClr val="FFCC0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 b="1" kern="1200">
          <a:solidFill>
            <a:schemeClr val="folHlink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9F0CD0-E7D0-5D47-A93F-15D616D60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UNC Chapel Hill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BC37AF-39D4-AF46-9840-FD2EC0885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M. C. Lin</a:t>
            </a:r>
          </a:p>
        </p:txBody>
      </p:sp>
      <p:sp>
        <p:nvSpPr>
          <p:cNvPr id="418818" name="Rectangle 2">
            <a:extLst>
              <a:ext uri="{FF2B5EF4-FFF2-40B4-BE49-F238E27FC236}">
                <a16:creationId xmlns:a16="http://schemas.microsoft.com/office/drawing/2014/main" id="{A6D0B0E0-B8CC-4149-8FB4-349BE0A83E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93688"/>
            <a:ext cx="8658225" cy="849312"/>
          </a:xfrm>
        </p:spPr>
        <p:txBody>
          <a:bodyPr/>
          <a:lstStyle/>
          <a:p>
            <a:r>
              <a:rPr lang="en-US" altLang="en-US">
                <a:solidFill>
                  <a:schemeClr val="accent2"/>
                </a:solidFill>
                <a:latin typeface="" charset="0"/>
              </a:rPr>
              <a:t>Geometric Proximity Queries</a:t>
            </a:r>
            <a:endParaRPr lang="en-US" altLang="en-US" b="0">
              <a:solidFill>
                <a:schemeClr val="tx1"/>
              </a:solidFill>
              <a:latin typeface="" charset="0"/>
            </a:endParaRPr>
          </a:p>
        </p:txBody>
      </p:sp>
      <p:sp>
        <p:nvSpPr>
          <p:cNvPr id="418819" name="Rectangle 3">
            <a:extLst>
              <a:ext uri="{FF2B5EF4-FFF2-40B4-BE49-F238E27FC236}">
                <a16:creationId xmlns:a16="http://schemas.microsoft.com/office/drawing/2014/main" id="{23C3E189-2A1C-AB4B-A32B-BDC8BBC55E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4850" y="1725613"/>
            <a:ext cx="7685088" cy="4143375"/>
          </a:xfrm>
        </p:spPr>
        <p:txBody>
          <a:bodyPr/>
          <a:lstStyle/>
          <a:p>
            <a:pPr algn="just"/>
            <a:r>
              <a:rPr lang="en-US" altLang="en-US">
                <a:latin typeface="" charset="0"/>
              </a:rPr>
              <a:t>Given two object, how would you check:</a:t>
            </a:r>
            <a:r>
              <a:rPr lang="en-US" altLang="en-US" b="0" i="1">
                <a:latin typeface="" charset="0"/>
              </a:rPr>
              <a:t> </a:t>
            </a:r>
          </a:p>
          <a:p>
            <a:pPr algn="just">
              <a:buFont typeface="Wingdings" pitchFamily="2" charset="2"/>
              <a:buNone/>
            </a:pPr>
            <a:r>
              <a:rPr lang="en-US" altLang="en-US" sz="1600" b="0" i="1">
                <a:latin typeface="" charset="0"/>
              </a:rPr>
              <a:t>  </a:t>
            </a:r>
          </a:p>
          <a:p>
            <a:pPr lvl="1" algn="just">
              <a:spcAft>
                <a:spcPct val="20000"/>
              </a:spcAft>
            </a:pPr>
            <a:r>
              <a:rPr lang="en-US" altLang="en-US" b="0" i="1">
                <a:solidFill>
                  <a:srgbClr val="66FF66"/>
                </a:solidFill>
                <a:latin typeface="" charset="0"/>
              </a:rPr>
              <a:t>If they intersect with each other while moving?</a:t>
            </a:r>
          </a:p>
          <a:p>
            <a:pPr lvl="1" algn="just">
              <a:spcAft>
                <a:spcPct val="20000"/>
              </a:spcAft>
            </a:pPr>
            <a:r>
              <a:rPr lang="en-US" altLang="en-US" b="0" i="1">
                <a:solidFill>
                  <a:srgbClr val="66FF66"/>
                </a:solidFill>
                <a:latin typeface="" charset="0"/>
              </a:rPr>
              <a:t>If they do not interpenetrate each other, how far are they apart?</a:t>
            </a:r>
          </a:p>
          <a:p>
            <a:pPr lvl="1" algn="just">
              <a:spcAft>
                <a:spcPct val="20000"/>
              </a:spcAft>
            </a:pPr>
            <a:r>
              <a:rPr lang="en-US" altLang="en-US" b="0" i="1">
                <a:solidFill>
                  <a:srgbClr val="66FF66"/>
                </a:solidFill>
                <a:latin typeface="" charset="0"/>
              </a:rPr>
              <a:t>If they overlap, how much is the amount of penetration</a:t>
            </a:r>
            <a:r>
              <a:rPr lang="en-US" altLang="en-US" b="0" i="1">
                <a:solidFill>
                  <a:schemeClr val="tx1"/>
                </a:solidFill>
                <a:latin typeface="" charset="0"/>
              </a:rPr>
              <a:t>  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DB45ACB3-6C03-5642-BC84-58E30DBB8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UNC Chapel Hill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1C72DAED-4961-DF42-B5F8-92BCA2C8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M. C. Lin</a:t>
            </a:r>
          </a:p>
        </p:txBody>
      </p:sp>
      <p:grpSp>
        <p:nvGrpSpPr>
          <p:cNvPr id="433154" name="Group 2">
            <a:extLst>
              <a:ext uri="{FF2B5EF4-FFF2-40B4-BE49-F238E27FC236}">
                <a16:creationId xmlns:a16="http://schemas.microsoft.com/office/drawing/2014/main" id="{0F039EDA-A938-F042-AE47-5C5C82BAE34F}"/>
              </a:ext>
            </a:extLst>
          </p:cNvPr>
          <p:cNvGrpSpPr>
            <a:grpSpLocks/>
          </p:cNvGrpSpPr>
          <p:nvPr/>
        </p:nvGrpSpPr>
        <p:grpSpPr bwMode="auto">
          <a:xfrm>
            <a:off x="671513" y="1785938"/>
            <a:ext cx="7900987" cy="4470400"/>
            <a:chOff x="423" y="1075"/>
            <a:chExt cx="4977" cy="2816"/>
          </a:xfrm>
        </p:grpSpPr>
        <p:sp>
          <p:nvSpPr>
            <p:cNvPr id="433155" name="Rectangle 3">
              <a:extLst>
                <a:ext uri="{FF2B5EF4-FFF2-40B4-BE49-F238E27FC236}">
                  <a16:creationId xmlns:a16="http://schemas.microsoft.com/office/drawing/2014/main" id="{21A4E15A-2EBA-DA43-BD49-89D7E96F4D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" y="1075"/>
              <a:ext cx="4977" cy="2816"/>
            </a:xfrm>
            <a:prstGeom prst="rect">
              <a:avLst/>
            </a:prstGeom>
            <a:solidFill>
              <a:srgbClr val="98FAFF"/>
            </a:solidFill>
            <a:ln w="254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3156" name="Rectangle 4">
              <a:extLst>
                <a:ext uri="{FF2B5EF4-FFF2-40B4-BE49-F238E27FC236}">
                  <a16:creationId xmlns:a16="http://schemas.microsoft.com/office/drawing/2014/main" id="{3D20DB3E-C384-BB4B-AF32-3E24BFE1BE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7" y="1781"/>
              <a:ext cx="273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altLang="en-US" sz="3200" b="1">
                  <a:solidFill>
                    <a:srgbClr val="3DDE2C"/>
                  </a:solidFill>
                </a:rPr>
                <a:t>… and an arbitrary line</a:t>
              </a:r>
              <a:endParaRPr lang="en-US" altLang="en-US" sz="3200" b="1">
                <a:solidFill>
                  <a:schemeClr val="folHlink"/>
                </a:solidFill>
              </a:endParaRPr>
            </a:p>
          </p:txBody>
        </p:sp>
        <p:sp>
          <p:nvSpPr>
            <p:cNvPr id="433157" name="Oval 5">
              <a:extLst>
                <a:ext uri="{FF2B5EF4-FFF2-40B4-BE49-F238E27FC236}">
                  <a16:creationId xmlns:a16="http://schemas.microsoft.com/office/drawing/2014/main" id="{72E65861-A567-5248-9D99-BB1106951C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6" y="1470"/>
              <a:ext cx="77" cy="90"/>
            </a:xfrm>
            <a:prstGeom prst="ellipse">
              <a:avLst/>
            </a:prstGeom>
            <a:solidFill>
              <a:srgbClr val="6600FF"/>
            </a:solidFill>
            <a:ln w="12700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3158" name="Oval 6">
              <a:extLst>
                <a:ext uri="{FF2B5EF4-FFF2-40B4-BE49-F238E27FC236}">
                  <a16:creationId xmlns:a16="http://schemas.microsoft.com/office/drawing/2014/main" id="{403C3004-1121-C244-9F96-EB860EEC11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43" y="2199"/>
              <a:ext cx="78" cy="91"/>
            </a:xfrm>
            <a:prstGeom prst="ellipse">
              <a:avLst/>
            </a:prstGeom>
            <a:solidFill>
              <a:srgbClr val="6600FF"/>
            </a:solidFill>
            <a:ln w="12700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3159" name="Oval 7">
              <a:extLst>
                <a:ext uri="{FF2B5EF4-FFF2-40B4-BE49-F238E27FC236}">
                  <a16:creationId xmlns:a16="http://schemas.microsoft.com/office/drawing/2014/main" id="{4F611043-89FE-A84F-8220-D6C2B966CA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68" y="2424"/>
              <a:ext cx="78" cy="90"/>
            </a:xfrm>
            <a:prstGeom prst="ellipse">
              <a:avLst/>
            </a:prstGeom>
            <a:solidFill>
              <a:srgbClr val="6600FF"/>
            </a:solidFill>
            <a:ln w="12700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3160" name="Oval 8">
              <a:extLst>
                <a:ext uri="{FF2B5EF4-FFF2-40B4-BE49-F238E27FC236}">
                  <a16:creationId xmlns:a16="http://schemas.microsoft.com/office/drawing/2014/main" id="{768A5C49-38AD-534C-A1FD-10DE5FACD0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3" y="2753"/>
              <a:ext cx="78" cy="90"/>
            </a:xfrm>
            <a:prstGeom prst="ellipse">
              <a:avLst/>
            </a:prstGeom>
            <a:solidFill>
              <a:srgbClr val="6600FF"/>
            </a:solidFill>
            <a:ln w="12700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3161" name="Oval 9">
              <a:extLst>
                <a:ext uri="{FF2B5EF4-FFF2-40B4-BE49-F238E27FC236}">
                  <a16:creationId xmlns:a16="http://schemas.microsoft.com/office/drawing/2014/main" id="{BD128945-48BE-E84F-84D8-43E79A9F7B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7" y="3006"/>
              <a:ext cx="77" cy="90"/>
            </a:xfrm>
            <a:prstGeom prst="ellipse">
              <a:avLst/>
            </a:prstGeom>
            <a:solidFill>
              <a:srgbClr val="6600FF"/>
            </a:solidFill>
            <a:ln w="12700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3162" name="Oval 10">
              <a:extLst>
                <a:ext uri="{FF2B5EF4-FFF2-40B4-BE49-F238E27FC236}">
                  <a16:creationId xmlns:a16="http://schemas.microsoft.com/office/drawing/2014/main" id="{FF40BC5F-5A9B-6549-A92B-5CAF05E3B5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7" y="3707"/>
              <a:ext cx="77" cy="90"/>
            </a:xfrm>
            <a:prstGeom prst="ellipse">
              <a:avLst/>
            </a:prstGeom>
            <a:solidFill>
              <a:srgbClr val="6600FF"/>
            </a:solidFill>
            <a:ln w="12700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3163" name="Line 11">
              <a:extLst>
                <a:ext uri="{FF2B5EF4-FFF2-40B4-BE49-F238E27FC236}">
                  <a16:creationId xmlns:a16="http://schemas.microsoft.com/office/drawing/2014/main" id="{87ECF060-7A02-8047-9C11-DE65823C51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01" y="1368"/>
              <a:ext cx="1215" cy="2391"/>
            </a:xfrm>
            <a:prstGeom prst="line">
              <a:avLst/>
            </a:prstGeom>
            <a:noFill/>
            <a:ln w="50800">
              <a:solidFill>
                <a:srgbClr val="ED1903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33164" name="Rectangle 12">
            <a:extLst>
              <a:ext uri="{FF2B5EF4-FFF2-40B4-BE49-F238E27FC236}">
                <a16:creationId xmlns:a16="http://schemas.microsoft.com/office/drawing/2014/main" id="{EB4096DC-DE20-A04C-B20E-991AF662E6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Building an OBB Tree</a:t>
            </a:r>
          </a:p>
        </p:txBody>
      </p:sp>
    </p:spTree>
    <p:extLst>
      <p:ext uri="{BB962C8B-B14F-4D97-AF65-F5344CB8AC3E}">
        <p14:creationId xmlns:p14="http://schemas.microsoft.com/office/powerpoint/2010/main" val="1287189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>
            <a:extLst>
              <a:ext uri="{FF2B5EF4-FFF2-40B4-BE49-F238E27FC236}">
                <a16:creationId xmlns:a16="http://schemas.microsoft.com/office/drawing/2014/main" id="{5E5F68C6-0442-DF48-9584-C0B975652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UNC Chapel Hill</a:t>
            </a:r>
          </a:p>
        </p:txBody>
      </p:sp>
      <p:sp>
        <p:nvSpPr>
          <p:cNvPr id="25" name="Footer Placeholder 4">
            <a:extLst>
              <a:ext uri="{FF2B5EF4-FFF2-40B4-BE49-F238E27FC236}">
                <a16:creationId xmlns:a16="http://schemas.microsoft.com/office/drawing/2014/main" id="{BF3ECE1C-857E-3F46-A657-2D7E67C0E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M. C. Lin</a:t>
            </a:r>
          </a:p>
        </p:txBody>
      </p:sp>
      <p:sp>
        <p:nvSpPr>
          <p:cNvPr id="434178" name="Rectangle 2">
            <a:extLst>
              <a:ext uri="{FF2B5EF4-FFF2-40B4-BE49-F238E27FC236}">
                <a16:creationId xmlns:a16="http://schemas.microsoft.com/office/drawing/2014/main" id="{27171E7C-E87A-C643-A5E2-AF91F4F173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" y="1811338"/>
            <a:ext cx="7900988" cy="4470400"/>
          </a:xfrm>
          <a:prstGeom prst="rect">
            <a:avLst/>
          </a:prstGeom>
          <a:solidFill>
            <a:srgbClr val="98FAFF"/>
          </a:solidFill>
          <a:ln w="254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179" name="Rectangle 3">
            <a:extLst>
              <a:ext uri="{FF2B5EF4-FFF2-40B4-BE49-F238E27FC236}">
                <a16:creationId xmlns:a16="http://schemas.microsoft.com/office/drawing/2014/main" id="{43CCE176-325F-3041-8211-B656DFFBC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6788" y="1982788"/>
            <a:ext cx="4143375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altLang="en-US" sz="3200" b="1">
                <a:solidFill>
                  <a:srgbClr val="3DDE2C"/>
                </a:solidFill>
              </a:rPr>
              <a:t>Project onto the line</a:t>
            </a:r>
          </a:p>
          <a:p>
            <a:endParaRPr lang="en-US" altLang="en-US" sz="3200" b="1">
              <a:solidFill>
                <a:srgbClr val="3DDE2C"/>
              </a:solidFill>
            </a:endParaRPr>
          </a:p>
          <a:p>
            <a:r>
              <a:rPr lang="en-US" altLang="en-US" sz="3200" b="1">
                <a:solidFill>
                  <a:srgbClr val="3DDE2C"/>
                </a:solidFill>
              </a:rPr>
              <a:t>Consider variance of</a:t>
            </a:r>
          </a:p>
          <a:p>
            <a:r>
              <a:rPr lang="en-US" altLang="en-US" sz="3200" b="1">
                <a:solidFill>
                  <a:srgbClr val="3DDE2C"/>
                </a:solidFill>
              </a:rPr>
              <a:t>distribution on the line</a:t>
            </a:r>
          </a:p>
        </p:txBody>
      </p:sp>
      <p:sp>
        <p:nvSpPr>
          <p:cNvPr id="434180" name="Line 4">
            <a:extLst>
              <a:ext uri="{FF2B5EF4-FFF2-40B4-BE49-F238E27FC236}">
                <a16:creationId xmlns:a16="http://schemas.microsoft.com/office/drawing/2014/main" id="{20F791F7-65CF-1A4F-92F1-51207B732D8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30988" y="2166938"/>
            <a:ext cx="1447800" cy="912812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181" name="Line 5">
            <a:extLst>
              <a:ext uri="{FF2B5EF4-FFF2-40B4-BE49-F238E27FC236}">
                <a16:creationId xmlns:a16="http://schemas.microsoft.com/office/drawing/2014/main" id="{6D9464F1-FF4A-BF42-8DA0-A8CFF8E17D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10338" y="3281363"/>
            <a:ext cx="247650" cy="15240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182" name="Line 6">
            <a:extLst>
              <a:ext uri="{FF2B5EF4-FFF2-40B4-BE49-F238E27FC236}">
                <a16:creationId xmlns:a16="http://schemas.microsoft.com/office/drawing/2014/main" id="{4C0744CD-253C-1D4B-AC61-052BF1F9EB0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118350" y="3816350"/>
            <a:ext cx="382588" cy="239713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183" name="Line 7">
            <a:extLst>
              <a:ext uri="{FF2B5EF4-FFF2-40B4-BE49-F238E27FC236}">
                <a16:creationId xmlns:a16="http://schemas.microsoft.com/office/drawing/2014/main" id="{D3D6628B-5A7C-2C4B-9D92-30D9610A4B4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07138" y="3898900"/>
            <a:ext cx="795337" cy="50165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184" name="Line 8">
            <a:extLst>
              <a:ext uri="{FF2B5EF4-FFF2-40B4-BE49-F238E27FC236}">
                <a16:creationId xmlns:a16="http://schemas.microsoft.com/office/drawing/2014/main" id="{549684E1-A68A-134D-9934-6A1B7464B32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02425" y="4430713"/>
            <a:ext cx="661988" cy="417512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185" name="Line 9">
            <a:extLst>
              <a:ext uri="{FF2B5EF4-FFF2-40B4-BE49-F238E27FC236}">
                <a16:creationId xmlns:a16="http://schemas.microsoft.com/office/drawing/2014/main" id="{D54E4587-2A5C-F34A-A505-26F633B8C32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13375" y="4733925"/>
            <a:ext cx="2109788" cy="1335088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186" name="Oval 10">
            <a:extLst>
              <a:ext uri="{FF2B5EF4-FFF2-40B4-BE49-F238E27FC236}">
                <a16:creationId xmlns:a16="http://schemas.microsoft.com/office/drawing/2014/main" id="{6C0701E9-1035-4D45-9101-EA85C12AA6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2588" y="2089150"/>
            <a:ext cx="142875" cy="157163"/>
          </a:xfrm>
          <a:prstGeom prst="ellipse">
            <a:avLst/>
          </a:prstGeom>
          <a:solidFill>
            <a:srgbClr val="6600FF"/>
          </a:solidFill>
          <a:ln w="12700">
            <a:solidFill>
              <a:srgbClr val="66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187" name="Oval 11">
            <a:extLst>
              <a:ext uri="{FF2B5EF4-FFF2-40B4-BE49-F238E27FC236}">
                <a16:creationId xmlns:a16="http://schemas.microsoft.com/office/drawing/2014/main" id="{C95F2A11-F977-F248-8BC7-A41012DCFC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8425" y="3354388"/>
            <a:ext cx="146050" cy="158750"/>
          </a:xfrm>
          <a:prstGeom prst="ellipse">
            <a:avLst/>
          </a:prstGeom>
          <a:solidFill>
            <a:srgbClr val="6600FF"/>
          </a:solidFill>
          <a:ln w="12700">
            <a:solidFill>
              <a:srgbClr val="66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188" name="Oval 12">
            <a:extLst>
              <a:ext uri="{FF2B5EF4-FFF2-40B4-BE49-F238E27FC236}">
                <a16:creationId xmlns:a16="http://schemas.microsoft.com/office/drawing/2014/main" id="{4684CE4B-8107-0549-9D9C-F6D7E9D635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6800" y="3746500"/>
            <a:ext cx="144463" cy="158750"/>
          </a:xfrm>
          <a:prstGeom prst="ellipse">
            <a:avLst/>
          </a:prstGeom>
          <a:solidFill>
            <a:srgbClr val="6600FF"/>
          </a:solidFill>
          <a:ln w="12700">
            <a:solidFill>
              <a:srgbClr val="66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189" name="Oval 13">
            <a:extLst>
              <a:ext uri="{FF2B5EF4-FFF2-40B4-BE49-F238E27FC236}">
                <a16:creationId xmlns:a16="http://schemas.microsoft.com/office/drawing/2014/main" id="{667A2B93-DB08-464F-B713-10F44C8EB5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6813" y="4318000"/>
            <a:ext cx="144462" cy="160338"/>
          </a:xfrm>
          <a:prstGeom prst="ellipse">
            <a:avLst/>
          </a:prstGeom>
          <a:solidFill>
            <a:srgbClr val="6600FF"/>
          </a:solidFill>
          <a:ln w="12700">
            <a:solidFill>
              <a:srgbClr val="66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190" name="Oval 14">
            <a:extLst>
              <a:ext uri="{FF2B5EF4-FFF2-40B4-BE49-F238E27FC236}">
                <a16:creationId xmlns:a16="http://schemas.microsoft.com/office/drawing/2014/main" id="{0E77EF7D-8432-2D4F-A4A4-CAC21EF800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0513" y="4757738"/>
            <a:ext cx="144462" cy="157162"/>
          </a:xfrm>
          <a:prstGeom prst="ellipse">
            <a:avLst/>
          </a:prstGeom>
          <a:solidFill>
            <a:srgbClr val="6600FF"/>
          </a:solidFill>
          <a:ln w="12700">
            <a:solidFill>
              <a:srgbClr val="66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191" name="Oval 15">
            <a:extLst>
              <a:ext uri="{FF2B5EF4-FFF2-40B4-BE49-F238E27FC236}">
                <a16:creationId xmlns:a16="http://schemas.microsoft.com/office/drawing/2014/main" id="{C7A38991-C0C6-A446-8A2B-C753AB0AAD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7338" y="5975350"/>
            <a:ext cx="146050" cy="158750"/>
          </a:xfrm>
          <a:prstGeom prst="ellipse">
            <a:avLst/>
          </a:prstGeom>
          <a:solidFill>
            <a:srgbClr val="6600FF"/>
          </a:solidFill>
          <a:ln w="12700">
            <a:solidFill>
              <a:srgbClr val="66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192" name="Line 16">
            <a:extLst>
              <a:ext uri="{FF2B5EF4-FFF2-40B4-BE49-F238E27FC236}">
                <a16:creationId xmlns:a16="http://schemas.microsoft.com/office/drawing/2014/main" id="{AE6E7C3A-CC88-884D-9E29-0943C57C997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03925" y="1911350"/>
            <a:ext cx="2239963" cy="4157663"/>
          </a:xfrm>
          <a:prstGeom prst="line">
            <a:avLst/>
          </a:prstGeom>
          <a:noFill/>
          <a:ln w="50800">
            <a:solidFill>
              <a:srgbClr val="ED1903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193" name="Oval 17">
            <a:extLst>
              <a:ext uri="{FF2B5EF4-FFF2-40B4-BE49-F238E27FC236}">
                <a16:creationId xmlns:a16="http://schemas.microsoft.com/office/drawing/2014/main" id="{24FF3A96-C306-7644-AA02-9ACBE86F56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61138" y="3001963"/>
            <a:ext cx="142875" cy="1587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194" name="Oval 18">
            <a:extLst>
              <a:ext uri="{FF2B5EF4-FFF2-40B4-BE49-F238E27FC236}">
                <a16:creationId xmlns:a16="http://schemas.microsoft.com/office/drawing/2014/main" id="{2D7AD88E-A211-D147-80C7-F1998BEDAA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4688" y="3832225"/>
            <a:ext cx="142875" cy="157163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195" name="Oval 19">
            <a:extLst>
              <a:ext uri="{FF2B5EF4-FFF2-40B4-BE49-F238E27FC236}">
                <a16:creationId xmlns:a16="http://schemas.microsoft.com/office/drawing/2014/main" id="{48F412BA-E77D-CF41-8758-9A989D9558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4963" y="3209925"/>
            <a:ext cx="146050" cy="1587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196" name="Oval 20">
            <a:extLst>
              <a:ext uri="{FF2B5EF4-FFF2-40B4-BE49-F238E27FC236}">
                <a16:creationId xmlns:a16="http://schemas.microsoft.com/office/drawing/2014/main" id="{F6099883-2FB4-6941-B558-C9E3039CEA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7075" y="3965575"/>
            <a:ext cx="146050" cy="1587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197" name="Oval 21">
            <a:extLst>
              <a:ext uri="{FF2B5EF4-FFF2-40B4-BE49-F238E27FC236}">
                <a16:creationId xmlns:a16="http://schemas.microsoft.com/office/drawing/2014/main" id="{3615A636-F3E5-5F44-A213-BA143D923A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92975" y="4356100"/>
            <a:ext cx="146050" cy="1587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198" name="Oval 22">
            <a:extLst>
              <a:ext uri="{FF2B5EF4-FFF2-40B4-BE49-F238E27FC236}">
                <a16:creationId xmlns:a16="http://schemas.microsoft.com/office/drawing/2014/main" id="{9A2D2985-02E1-7D4D-AB6C-F1D0BC7C1C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2838" y="4659313"/>
            <a:ext cx="146050" cy="15875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199" name="Rectangle 23">
            <a:extLst>
              <a:ext uri="{FF2B5EF4-FFF2-40B4-BE49-F238E27FC236}">
                <a16:creationId xmlns:a16="http://schemas.microsoft.com/office/drawing/2014/main" id="{BC1E4DD4-F918-594D-BA63-812C43426E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Building an OBB Tree</a:t>
            </a:r>
          </a:p>
        </p:txBody>
      </p:sp>
    </p:spTree>
    <p:extLst>
      <p:ext uri="{BB962C8B-B14F-4D97-AF65-F5344CB8AC3E}">
        <p14:creationId xmlns:p14="http://schemas.microsoft.com/office/powerpoint/2010/main" val="34468884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>
            <a:extLst>
              <a:ext uri="{FF2B5EF4-FFF2-40B4-BE49-F238E27FC236}">
                <a16:creationId xmlns:a16="http://schemas.microsoft.com/office/drawing/2014/main" id="{0B09EBC2-2ACC-3846-829D-AC47505B1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UNC Chapel Hill</a:t>
            </a:r>
          </a:p>
        </p:txBody>
      </p:sp>
      <p:sp>
        <p:nvSpPr>
          <p:cNvPr id="25" name="Footer Placeholder 4">
            <a:extLst>
              <a:ext uri="{FF2B5EF4-FFF2-40B4-BE49-F238E27FC236}">
                <a16:creationId xmlns:a16="http://schemas.microsoft.com/office/drawing/2014/main" id="{E681679A-5EAB-3B4A-8208-1715C0A0F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M. C. Lin</a:t>
            </a:r>
          </a:p>
        </p:txBody>
      </p:sp>
      <p:sp>
        <p:nvSpPr>
          <p:cNvPr id="435202" name="Rectangle 2">
            <a:extLst>
              <a:ext uri="{FF2B5EF4-FFF2-40B4-BE49-F238E27FC236}">
                <a16:creationId xmlns:a16="http://schemas.microsoft.com/office/drawing/2014/main" id="{5FF094F1-1788-1943-8C25-8151998FD8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225" y="1798638"/>
            <a:ext cx="7900988" cy="4470400"/>
          </a:xfrm>
          <a:prstGeom prst="rect">
            <a:avLst/>
          </a:prstGeom>
          <a:solidFill>
            <a:srgbClr val="98FAFF"/>
          </a:solidFill>
          <a:ln w="25400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03" name="Rectangle 3">
            <a:extLst>
              <a:ext uri="{FF2B5EF4-FFF2-40B4-BE49-F238E27FC236}">
                <a16:creationId xmlns:a16="http://schemas.microsoft.com/office/drawing/2014/main" id="{AB4BB2E1-44B1-3C4A-BC26-5AE0A35E26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9800" y="2205038"/>
            <a:ext cx="3287713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altLang="en-US" sz="3200" b="1">
                <a:solidFill>
                  <a:schemeClr val="folHlink"/>
                </a:solidFill>
              </a:rPr>
              <a:t>Different line,</a:t>
            </a:r>
          </a:p>
          <a:p>
            <a:r>
              <a:rPr lang="en-US" altLang="en-US" sz="3200" b="1">
                <a:solidFill>
                  <a:schemeClr val="folHlink"/>
                </a:solidFill>
              </a:rPr>
              <a:t>different variance</a:t>
            </a:r>
          </a:p>
        </p:txBody>
      </p:sp>
      <p:sp>
        <p:nvSpPr>
          <p:cNvPr id="435204" name="Line 4">
            <a:extLst>
              <a:ext uri="{FF2B5EF4-FFF2-40B4-BE49-F238E27FC236}">
                <a16:creationId xmlns:a16="http://schemas.microsoft.com/office/drawing/2014/main" id="{5EEFD1DF-A749-964B-94BA-190AE995D22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35775" y="2176463"/>
            <a:ext cx="274638" cy="219710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05" name="Line 5">
            <a:extLst>
              <a:ext uri="{FF2B5EF4-FFF2-40B4-BE49-F238E27FC236}">
                <a16:creationId xmlns:a16="http://schemas.microsoft.com/office/drawing/2014/main" id="{F2A5DD71-08C0-6B4F-8DC9-DFDF4F40D61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45250" y="3903663"/>
            <a:ext cx="47625" cy="38100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06" name="Line 6">
            <a:extLst>
              <a:ext uri="{FF2B5EF4-FFF2-40B4-BE49-F238E27FC236}">
                <a16:creationId xmlns:a16="http://schemas.microsoft.com/office/drawing/2014/main" id="{FDDEBDE4-1563-1444-B778-88B87E453F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688013" y="4233863"/>
            <a:ext cx="92075" cy="73660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07" name="Line 7">
            <a:extLst>
              <a:ext uri="{FF2B5EF4-FFF2-40B4-BE49-F238E27FC236}">
                <a16:creationId xmlns:a16="http://schemas.microsoft.com/office/drawing/2014/main" id="{10325753-575D-7B4B-BF54-2E5777BC295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92738" y="3497263"/>
            <a:ext cx="85725" cy="682625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08" name="Line 8">
            <a:extLst>
              <a:ext uri="{FF2B5EF4-FFF2-40B4-BE49-F238E27FC236}">
                <a16:creationId xmlns:a16="http://schemas.microsoft.com/office/drawing/2014/main" id="{FD52B835-8E7C-9441-BCC1-86FEBEE43FD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64150" y="4106863"/>
            <a:ext cx="53975" cy="438150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09" name="Line 9">
            <a:extLst>
              <a:ext uri="{FF2B5EF4-FFF2-40B4-BE49-F238E27FC236}">
                <a16:creationId xmlns:a16="http://schemas.microsoft.com/office/drawing/2014/main" id="{D10C45AC-C883-194C-93B9-EE55910EB28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59275" y="4056063"/>
            <a:ext cx="269875" cy="2170112"/>
          </a:xfrm>
          <a:prstGeom prst="line">
            <a:avLst/>
          </a:prstGeom>
          <a:noFill/>
          <a:ln w="25400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10" name="Oval 10">
            <a:extLst>
              <a:ext uri="{FF2B5EF4-FFF2-40B4-BE49-F238E27FC236}">
                <a16:creationId xmlns:a16="http://schemas.microsoft.com/office/drawing/2014/main" id="{7476D771-0E83-C84A-9E4F-5A0331146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1513" y="2081213"/>
            <a:ext cx="152400" cy="165100"/>
          </a:xfrm>
          <a:prstGeom prst="ellipse">
            <a:avLst/>
          </a:prstGeom>
          <a:solidFill>
            <a:srgbClr val="6600FF"/>
          </a:solidFill>
          <a:ln w="12700">
            <a:solidFill>
              <a:srgbClr val="66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11" name="Oval 11">
            <a:extLst>
              <a:ext uri="{FF2B5EF4-FFF2-40B4-BE49-F238E27FC236}">
                <a16:creationId xmlns:a16="http://schemas.microsoft.com/office/drawing/2014/main" id="{82219831-5A0B-FA40-9583-A6A4C37850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9088" y="3402013"/>
            <a:ext cx="152400" cy="165100"/>
          </a:xfrm>
          <a:prstGeom prst="ellipse">
            <a:avLst/>
          </a:prstGeom>
          <a:solidFill>
            <a:srgbClr val="6600FF"/>
          </a:solidFill>
          <a:ln w="12700">
            <a:solidFill>
              <a:srgbClr val="66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12" name="Oval 12">
            <a:extLst>
              <a:ext uri="{FF2B5EF4-FFF2-40B4-BE49-F238E27FC236}">
                <a16:creationId xmlns:a16="http://schemas.microsoft.com/office/drawing/2014/main" id="{1A9C56CC-A26A-C64D-8BE1-10B39491C1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0325" y="3808413"/>
            <a:ext cx="152400" cy="165100"/>
          </a:xfrm>
          <a:prstGeom prst="ellipse">
            <a:avLst/>
          </a:prstGeom>
          <a:solidFill>
            <a:srgbClr val="6600FF"/>
          </a:solidFill>
          <a:ln w="12700">
            <a:solidFill>
              <a:srgbClr val="66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13" name="Oval 13">
            <a:extLst>
              <a:ext uri="{FF2B5EF4-FFF2-40B4-BE49-F238E27FC236}">
                <a16:creationId xmlns:a16="http://schemas.microsoft.com/office/drawing/2014/main" id="{A72EBF55-2F45-034B-AF89-0C6AC2246F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7950" y="4405313"/>
            <a:ext cx="152400" cy="165100"/>
          </a:xfrm>
          <a:prstGeom prst="ellipse">
            <a:avLst/>
          </a:prstGeom>
          <a:solidFill>
            <a:srgbClr val="6600FF"/>
          </a:solidFill>
          <a:ln w="12700">
            <a:solidFill>
              <a:srgbClr val="66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14" name="Oval 14">
            <a:extLst>
              <a:ext uri="{FF2B5EF4-FFF2-40B4-BE49-F238E27FC236}">
                <a16:creationId xmlns:a16="http://schemas.microsoft.com/office/drawing/2014/main" id="{DA183750-B7E1-714C-94C3-CEE17D13FC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9113" y="4862513"/>
            <a:ext cx="152400" cy="165100"/>
          </a:xfrm>
          <a:prstGeom prst="ellipse">
            <a:avLst/>
          </a:prstGeom>
          <a:solidFill>
            <a:srgbClr val="6600FF"/>
          </a:solidFill>
          <a:ln w="12700">
            <a:solidFill>
              <a:srgbClr val="66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15" name="Oval 15">
            <a:extLst>
              <a:ext uri="{FF2B5EF4-FFF2-40B4-BE49-F238E27FC236}">
                <a16:creationId xmlns:a16="http://schemas.microsoft.com/office/drawing/2014/main" id="{CBC9D463-05B6-AF4F-8CC6-C2A1B15E5F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3238" y="6037263"/>
            <a:ext cx="150812" cy="165100"/>
          </a:xfrm>
          <a:prstGeom prst="ellipse">
            <a:avLst/>
          </a:prstGeom>
          <a:solidFill>
            <a:srgbClr val="6600FF"/>
          </a:solidFill>
          <a:ln w="12700">
            <a:solidFill>
              <a:srgbClr val="66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16" name="Line 16">
            <a:extLst>
              <a:ext uri="{FF2B5EF4-FFF2-40B4-BE49-F238E27FC236}">
                <a16:creationId xmlns:a16="http://schemas.microsoft.com/office/drawing/2014/main" id="{043E7270-B444-864C-8F1F-C662F7BE62BB}"/>
              </a:ext>
            </a:extLst>
          </p:cNvPr>
          <p:cNvSpPr>
            <a:spLocks noChangeShapeType="1"/>
          </p:cNvSpPr>
          <p:nvPr/>
        </p:nvSpPr>
        <p:spPr bwMode="auto">
          <a:xfrm>
            <a:off x="2736850" y="3763963"/>
            <a:ext cx="5489575" cy="800100"/>
          </a:xfrm>
          <a:prstGeom prst="line">
            <a:avLst/>
          </a:prstGeom>
          <a:noFill/>
          <a:ln w="50800">
            <a:solidFill>
              <a:srgbClr val="ED1903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17" name="Oval 17">
            <a:extLst>
              <a:ext uri="{FF2B5EF4-FFF2-40B4-BE49-F238E27FC236}">
                <a16:creationId xmlns:a16="http://schemas.microsoft.com/office/drawing/2014/main" id="{E2530F1E-9D77-8544-A869-540D2DF99B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2950" y="3954463"/>
            <a:ext cx="152400" cy="1651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18" name="Oval 18">
            <a:extLst>
              <a:ext uri="{FF2B5EF4-FFF2-40B4-BE49-F238E27FC236}">
                <a16:creationId xmlns:a16="http://schemas.microsoft.com/office/drawing/2014/main" id="{D0D2AFC9-B75F-F048-B72B-08F49A84E3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8125" y="4062413"/>
            <a:ext cx="150813" cy="1651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19" name="Oval 19">
            <a:extLst>
              <a:ext uri="{FF2B5EF4-FFF2-40B4-BE49-F238E27FC236}">
                <a16:creationId xmlns:a16="http://schemas.microsoft.com/office/drawing/2014/main" id="{B86AE04A-5A26-FD4E-BC64-A370A07E36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9225" y="4049713"/>
            <a:ext cx="152400" cy="1651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20" name="Oval 20">
            <a:extLst>
              <a:ext uri="{FF2B5EF4-FFF2-40B4-BE49-F238E27FC236}">
                <a16:creationId xmlns:a16="http://schemas.microsoft.com/office/drawing/2014/main" id="{80020D12-24D0-DB4F-A03A-B2646E9A42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5475" y="4119563"/>
            <a:ext cx="152400" cy="1651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21" name="Oval 21">
            <a:extLst>
              <a:ext uri="{FF2B5EF4-FFF2-40B4-BE49-F238E27FC236}">
                <a16:creationId xmlns:a16="http://schemas.microsoft.com/office/drawing/2014/main" id="{83659FC7-17D5-3642-8D9F-314CD0B8C5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69050" y="4214813"/>
            <a:ext cx="152400" cy="1651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22" name="Oval 22">
            <a:extLst>
              <a:ext uri="{FF2B5EF4-FFF2-40B4-BE49-F238E27FC236}">
                <a16:creationId xmlns:a16="http://schemas.microsoft.com/office/drawing/2014/main" id="{5D74596B-BB54-6A41-9F1A-663ECBBCA6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7988" y="4278313"/>
            <a:ext cx="150812" cy="1651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23" name="Rectangle 23">
            <a:extLst>
              <a:ext uri="{FF2B5EF4-FFF2-40B4-BE49-F238E27FC236}">
                <a16:creationId xmlns:a16="http://schemas.microsoft.com/office/drawing/2014/main" id="{993CFEB8-E056-964B-99A0-6806B58CF0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Building an OBB Tree</a:t>
            </a:r>
          </a:p>
        </p:txBody>
      </p:sp>
    </p:spTree>
    <p:extLst>
      <p:ext uri="{BB962C8B-B14F-4D97-AF65-F5344CB8AC3E}">
        <p14:creationId xmlns:p14="http://schemas.microsoft.com/office/powerpoint/2010/main" val="19843519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Date Placeholder 3">
            <a:extLst>
              <a:ext uri="{FF2B5EF4-FFF2-40B4-BE49-F238E27FC236}">
                <a16:creationId xmlns:a16="http://schemas.microsoft.com/office/drawing/2014/main" id="{560C3609-B8C7-E54E-9270-AFB96977E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UNC Chapel Hill</a:t>
            </a:r>
          </a:p>
        </p:txBody>
      </p:sp>
      <p:sp>
        <p:nvSpPr>
          <p:cNvPr id="24" name="Footer Placeholder 4">
            <a:extLst>
              <a:ext uri="{FF2B5EF4-FFF2-40B4-BE49-F238E27FC236}">
                <a16:creationId xmlns:a16="http://schemas.microsoft.com/office/drawing/2014/main" id="{5D0527DB-FA89-F54E-9F42-06B562ED5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M. C. Lin</a:t>
            </a:r>
          </a:p>
        </p:txBody>
      </p:sp>
      <p:grpSp>
        <p:nvGrpSpPr>
          <p:cNvPr id="436226" name="Group 2">
            <a:extLst>
              <a:ext uri="{FF2B5EF4-FFF2-40B4-BE49-F238E27FC236}">
                <a16:creationId xmlns:a16="http://schemas.microsoft.com/office/drawing/2014/main" id="{298368F6-E2AF-BC44-BC98-A25AB91F40C3}"/>
              </a:ext>
            </a:extLst>
          </p:cNvPr>
          <p:cNvGrpSpPr>
            <a:grpSpLocks/>
          </p:cNvGrpSpPr>
          <p:nvPr/>
        </p:nvGrpSpPr>
        <p:grpSpPr bwMode="auto">
          <a:xfrm>
            <a:off x="711200" y="1733550"/>
            <a:ext cx="7900988" cy="4470400"/>
            <a:chOff x="439" y="1256"/>
            <a:chExt cx="4977" cy="2816"/>
          </a:xfrm>
        </p:grpSpPr>
        <p:sp>
          <p:nvSpPr>
            <p:cNvPr id="436227" name="Rectangle 3">
              <a:extLst>
                <a:ext uri="{FF2B5EF4-FFF2-40B4-BE49-F238E27FC236}">
                  <a16:creationId xmlns:a16="http://schemas.microsoft.com/office/drawing/2014/main" id="{204D4641-E3B6-5B45-A1F4-8A602E8B44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" y="1256"/>
              <a:ext cx="4977" cy="2816"/>
            </a:xfrm>
            <a:prstGeom prst="rect">
              <a:avLst/>
            </a:prstGeom>
            <a:solidFill>
              <a:srgbClr val="98FAFF"/>
            </a:solidFill>
            <a:ln w="254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6228" name="Line 4">
              <a:extLst>
                <a:ext uri="{FF2B5EF4-FFF2-40B4-BE49-F238E27FC236}">
                  <a16:creationId xmlns:a16="http://schemas.microsoft.com/office/drawing/2014/main" id="{60A0A954-224E-3946-B7A7-86BB565869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38" y="1488"/>
              <a:ext cx="1470" cy="2400"/>
            </a:xfrm>
            <a:prstGeom prst="line">
              <a:avLst/>
            </a:prstGeom>
            <a:noFill/>
            <a:ln w="50800">
              <a:solidFill>
                <a:srgbClr val="ED1903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6229" name="Rectangle 5">
              <a:extLst>
                <a:ext uri="{FF2B5EF4-FFF2-40B4-BE49-F238E27FC236}">
                  <a16:creationId xmlns:a16="http://schemas.microsoft.com/office/drawing/2014/main" id="{664E51D3-C2C3-784A-B00E-EEFEA56F7E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" y="2205"/>
              <a:ext cx="231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altLang="en-US" sz="3200" b="1">
                  <a:solidFill>
                    <a:srgbClr val="3DDE2C"/>
                  </a:solidFill>
                </a:rPr>
                <a:t>Maximum Variance</a:t>
              </a:r>
              <a:endParaRPr lang="en-US" altLang="en-US" sz="3200" b="1">
                <a:solidFill>
                  <a:schemeClr val="folHlink"/>
                </a:solidFill>
              </a:endParaRPr>
            </a:p>
          </p:txBody>
        </p:sp>
        <p:sp>
          <p:nvSpPr>
            <p:cNvPr id="436230" name="Line 6">
              <a:extLst>
                <a:ext uri="{FF2B5EF4-FFF2-40B4-BE49-F238E27FC236}">
                  <a16:creationId xmlns:a16="http://schemas.microsoft.com/office/drawing/2014/main" id="{A87F815C-1930-1342-9ECE-3575A75A96D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033" y="2412"/>
              <a:ext cx="222" cy="150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6231" name="Line 7">
              <a:extLst>
                <a:ext uri="{FF2B5EF4-FFF2-40B4-BE49-F238E27FC236}">
                  <a16:creationId xmlns:a16="http://schemas.microsoft.com/office/drawing/2014/main" id="{00AEAF4A-0492-9F46-B1CC-9476DDBB18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727" y="2347"/>
              <a:ext cx="252" cy="171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6232" name="Line 8">
              <a:extLst>
                <a:ext uri="{FF2B5EF4-FFF2-40B4-BE49-F238E27FC236}">
                  <a16:creationId xmlns:a16="http://schemas.microsoft.com/office/drawing/2014/main" id="{21FA500F-541E-D34B-AECA-77840722F8E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620" y="2842"/>
              <a:ext cx="121" cy="82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6233" name="Line 9">
              <a:extLst>
                <a:ext uri="{FF2B5EF4-FFF2-40B4-BE49-F238E27FC236}">
                  <a16:creationId xmlns:a16="http://schemas.microsoft.com/office/drawing/2014/main" id="{04F5E5F8-D143-5148-8A2C-26CA2EBA809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697" y="2979"/>
              <a:ext cx="160" cy="108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6234" name="Oval 10">
              <a:extLst>
                <a:ext uri="{FF2B5EF4-FFF2-40B4-BE49-F238E27FC236}">
                  <a16:creationId xmlns:a16="http://schemas.microsoft.com/office/drawing/2014/main" id="{FCD0A515-FA4B-8C44-9966-AE40AF9594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7" y="1665"/>
              <a:ext cx="75" cy="79"/>
            </a:xfrm>
            <a:prstGeom prst="ellipse">
              <a:avLst/>
            </a:prstGeom>
            <a:solidFill>
              <a:srgbClr val="6600FF"/>
            </a:solidFill>
            <a:ln w="12700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6235" name="Oval 11">
              <a:extLst>
                <a:ext uri="{FF2B5EF4-FFF2-40B4-BE49-F238E27FC236}">
                  <a16:creationId xmlns:a16="http://schemas.microsoft.com/office/drawing/2014/main" id="{4D5B16FD-3724-CB48-9675-EA1DE5889E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5" y="2316"/>
              <a:ext cx="76" cy="79"/>
            </a:xfrm>
            <a:prstGeom prst="ellipse">
              <a:avLst/>
            </a:prstGeom>
            <a:solidFill>
              <a:srgbClr val="6600FF"/>
            </a:solidFill>
            <a:ln w="12700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6236" name="Oval 12">
              <a:extLst>
                <a:ext uri="{FF2B5EF4-FFF2-40B4-BE49-F238E27FC236}">
                  <a16:creationId xmlns:a16="http://schemas.microsoft.com/office/drawing/2014/main" id="{16F8A84C-9AAA-4044-83B5-0E6D5D883C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2515"/>
              <a:ext cx="74" cy="81"/>
            </a:xfrm>
            <a:prstGeom prst="ellipse">
              <a:avLst/>
            </a:prstGeom>
            <a:solidFill>
              <a:srgbClr val="6600FF"/>
            </a:solidFill>
            <a:ln w="12700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6237" name="Oval 13">
              <a:extLst>
                <a:ext uri="{FF2B5EF4-FFF2-40B4-BE49-F238E27FC236}">
                  <a16:creationId xmlns:a16="http://schemas.microsoft.com/office/drawing/2014/main" id="{A0EEE1FF-66EF-E04A-82A4-A9AF2FD159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9" y="2809"/>
              <a:ext cx="74" cy="81"/>
            </a:xfrm>
            <a:prstGeom prst="ellipse">
              <a:avLst/>
            </a:prstGeom>
            <a:solidFill>
              <a:srgbClr val="6600FF"/>
            </a:solidFill>
            <a:ln w="12700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6238" name="Oval 14">
              <a:extLst>
                <a:ext uri="{FF2B5EF4-FFF2-40B4-BE49-F238E27FC236}">
                  <a16:creationId xmlns:a16="http://schemas.microsoft.com/office/drawing/2014/main" id="{1D2EC016-48DD-9049-875A-0A8D12C24D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7" y="3035"/>
              <a:ext cx="75" cy="79"/>
            </a:xfrm>
            <a:prstGeom prst="ellipse">
              <a:avLst/>
            </a:prstGeom>
            <a:solidFill>
              <a:srgbClr val="6600FF"/>
            </a:solidFill>
            <a:ln w="12700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6239" name="Oval 15">
              <a:extLst>
                <a:ext uri="{FF2B5EF4-FFF2-40B4-BE49-F238E27FC236}">
                  <a16:creationId xmlns:a16="http://schemas.microsoft.com/office/drawing/2014/main" id="{D025BE24-0B0D-9C41-A34C-4423F6B6AB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24" y="3661"/>
              <a:ext cx="76" cy="79"/>
            </a:xfrm>
            <a:prstGeom prst="ellipse">
              <a:avLst/>
            </a:prstGeom>
            <a:solidFill>
              <a:srgbClr val="6600FF"/>
            </a:solidFill>
            <a:ln w="12700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6240" name="Oval 16">
              <a:extLst>
                <a:ext uri="{FF2B5EF4-FFF2-40B4-BE49-F238E27FC236}">
                  <a16:creationId xmlns:a16="http://schemas.microsoft.com/office/drawing/2014/main" id="{86660173-E0C1-6C4C-A9A4-72B7E4EB30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3" y="2881"/>
              <a:ext cx="75" cy="79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6241" name="Oval 17">
              <a:extLst>
                <a:ext uri="{FF2B5EF4-FFF2-40B4-BE49-F238E27FC236}">
                  <a16:creationId xmlns:a16="http://schemas.microsoft.com/office/drawing/2014/main" id="{73671E3B-82D5-534E-A1B0-BBCE3F7CE8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9" y="2939"/>
              <a:ext cx="75" cy="8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6242" name="Oval 18">
              <a:extLst>
                <a:ext uri="{FF2B5EF4-FFF2-40B4-BE49-F238E27FC236}">
                  <a16:creationId xmlns:a16="http://schemas.microsoft.com/office/drawing/2014/main" id="{0BAF9C9E-A539-F748-AA4B-B243766FB3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42" y="2477"/>
              <a:ext cx="75" cy="8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6243" name="Oval 19">
              <a:extLst>
                <a:ext uri="{FF2B5EF4-FFF2-40B4-BE49-F238E27FC236}">
                  <a16:creationId xmlns:a16="http://schemas.microsoft.com/office/drawing/2014/main" id="{732F9BEB-54F6-534E-A3FA-8C6667EF3F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2" y="2374"/>
              <a:ext cx="75" cy="8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6244" name="Oval 20">
              <a:extLst>
                <a:ext uri="{FF2B5EF4-FFF2-40B4-BE49-F238E27FC236}">
                  <a16:creationId xmlns:a16="http://schemas.microsoft.com/office/drawing/2014/main" id="{0734DFD2-DE4E-754B-8CD8-85F1C81C2F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54" y="1621"/>
              <a:ext cx="75" cy="8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6245" name="Oval 21">
              <a:extLst>
                <a:ext uri="{FF2B5EF4-FFF2-40B4-BE49-F238E27FC236}">
                  <a16:creationId xmlns:a16="http://schemas.microsoft.com/office/drawing/2014/main" id="{8D5FDB2B-C68B-A44B-90D6-E1C6EE1916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3" y="3707"/>
              <a:ext cx="76" cy="80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36246" name="Rectangle 22">
            <a:extLst>
              <a:ext uri="{FF2B5EF4-FFF2-40B4-BE49-F238E27FC236}">
                <a16:creationId xmlns:a16="http://schemas.microsoft.com/office/drawing/2014/main" id="{962A6E6C-9440-7642-B08C-350D5C7806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Building an OBB Tree</a:t>
            </a:r>
          </a:p>
        </p:txBody>
      </p:sp>
    </p:spTree>
    <p:extLst>
      <p:ext uri="{BB962C8B-B14F-4D97-AF65-F5344CB8AC3E}">
        <p14:creationId xmlns:p14="http://schemas.microsoft.com/office/powerpoint/2010/main" val="26707946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3">
            <a:extLst>
              <a:ext uri="{FF2B5EF4-FFF2-40B4-BE49-F238E27FC236}">
                <a16:creationId xmlns:a16="http://schemas.microsoft.com/office/drawing/2014/main" id="{5C185CAA-24BC-9545-8CF9-1217E9255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UNC Chapel Hill</a:t>
            </a:r>
          </a:p>
        </p:txBody>
      </p:sp>
      <p:sp>
        <p:nvSpPr>
          <p:cNvPr id="26" name="Footer Placeholder 4">
            <a:extLst>
              <a:ext uri="{FF2B5EF4-FFF2-40B4-BE49-F238E27FC236}">
                <a16:creationId xmlns:a16="http://schemas.microsoft.com/office/drawing/2014/main" id="{86B9014F-DF46-1043-9A1F-38EF4B0F1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M. C. Lin</a:t>
            </a:r>
          </a:p>
        </p:txBody>
      </p:sp>
      <p:grpSp>
        <p:nvGrpSpPr>
          <p:cNvPr id="437250" name="Group 2">
            <a:extLst>
              <a:ext uri="{FF2B5EF4-FFF2-40B4-BE49-F238E27FC236}">
                <a16:creationId xmlns:a16="http://schemas.microsoft.com/office/drawing/2014/main" id="{C8AC8E41-EB14-E04A-BA29-356036146387}"/>
              </a:ext>
            </a:extLst>
          </p:cNvPr>
          <p:cNvGrpSpPr>
            <a:grpSpLocks/>
          </p:cNvGrpSpPr>
          <p:nvPr/>
        </p:nvGrpSpPr>
        <p:grpSpPr bwMode="auto">
          <a:xfrm>
            <a:off x="671513" y="1733550"/>
            <a:ext cx="7900987" cy="4470400"/>
            <a:chOff x="439" y="1256"/>
            <a:chExt cx="4977" cy="2816"/>
          </a:xfrm>
        </p:grpSpPr>
        <p:sp>
          <p:nvSpPr>
            <p:cNvPr id="437251" name="Rectangle 3">
              <a:extLst>
                <a:ext uri="{FF2B5EF4-FFF2-40B4-BE49-F238E27FC236}">
                  <a16:creationId xmlns:a16="http://schemas.microsoft.com/office/drawing/2014/main" id="{129F8CC4-FFBE-9F43-B6BC-02D5940B48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" y="1256"/>
              <a:ext cx="4977" cy="2816"/>
            </a:xfrm>
            <a:prstGeom prst="rect">
              <a:avLst/>
            </a:prstGeom>
            <a:solidFill>
              <a:srgbClr val="98FAFF"/>
            </a:solidFill>
            <a:ln w="254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7252" name="Line 4">
              <a:extLst>
                <a:ext uri="{FF2B5EF4-FFF2-40B4-BE49-F238E27FC236}">
                  <a16:creationId xmlns:a16="http://schemas.microsoft.com/office/drawing/2014/main" id="{675B135E-0AB8-7847-B8FF-FBF7B4633CE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2345" y="1795"/>
              <a:ext cx="2946" cy="1928"/>
            </a:xfrm>
            <a:prstGeom prst="line">
              <a:avLst/>
            </a:prstGeom>
            <a:noFill/>
            <a:ln w="50800">
              <a:solidFill>
                <a:srgbClr val="ED1903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7253" name="Rectangle 5">
              <a:extLst>
                <a:ext uri="{FF2B5EF4-FFF2-40B4-BE49-F238E27FC236}">
                  <a16:creationId xmlns:a16="http://schemas.microsoft.com/office/drawing/2014/main" id="{C224EEE9-5B41-4140-8AB1-D3D5E8F2E3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" y="2205"/>
              <a:ext cx="2114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altLang="en-US" sz="3200" b="1">
                  <a:solidFill>
                    <a:srgbClr val="3DDE2C"/>
                  </a:solidFill>
                </a:rPr>
                <a:t>Minimal Variance</a:t>
              </a:r>
              <a:endParaRPr lang="en-US" altLang="en-US" sz="3200" b="1">
                <a:solidFill>
                  <a:schemeClr val="folHlink"/>
                </a:solidFill>
              </a:endParaRPr>
            </a:p>
          </p:txBody>
        </p:sp>
        <p:sp>
          <p:nvSpPr>
            <p:cNvPr id="437254" name="Line 6">
              <a:extLst>
                <a:ext uri="{FF2B5EF4-FFF2-40B4-BE49-F238E27FC236}">
                  <a16:creationId xmlns:a16="http://schemas.microsoft.com/office/drawing/2014/main" id="{1C67CC37-74ED-F346-B7CA-4E5CFDAD2A5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396" y="2245"/>
              <a:ext cx="157" cy="247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7255" name="Line 7">
              <a:extLst>
                <a:ext uri="{FF2B5EF4-FFF2-40B4-BE49-F238E27FC236}">
                  <a16:creationId xmlns:a16="http://schemas.microsoft.com/office/drawing/2014/main" id="{8DD5CAC3-50BC-A740-9D43-C8350734239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01" y="2594"/>
              <a:ext cx="183" cy="289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7256" name="Line 8">
              <a:extLst>
                <a:ext uri="{FF2B5EF4-FFF2-40B4-BE49-F238E27FC236}">
                  <a16:creationId xmlns:a16="http://schemas.microsoft.com/office/drawing/2014/main" id="{5E60A360-CCC8-2C41-B131-EBAF112EBA3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08" y="2641"/>
              <a:ext cx="818" cy="1290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7257" name="Line 9">
              <a:extLst>
                <a:ext uri="{FF2B5EF4-FFF2-40B4-BE49-F238E27FC236}">
                  <a16:creationId xmlns:a16="http://schemas.microsoft.com/office/drawing/2014/main" id="{523BC638-787B-6A45-8387-842B8748FEC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91" y="1446"/>
              <a:ext cx="817" cy="1290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7258" name="Line 10">
              <a:extLst>
                <a:ext uri="{FF2B5EF4-FFF2-40B4-BE49-F238E27FC236}">
                  <a16:creationId xmlns:a16="http://schemas.microsoft.com/office/drawing/2014/main" id="{0557A8A7-984B-0340-98A0-F49EEC3F6CD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75" y="2811"/>
              <a:ext cx="215" cy="339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7259" name="Line 11">
              <a:extLst>
                <a:ext uri="{FF2B5EF4-FFF2-40B4-BE49-F238E27FC236}">
                  <a16:creationId xmlns:a16="http://schemas.microsoft.com/office/drawing/2014/main" id="{2D408A93-48B5-C043-AAE0-39B9A9EEF7B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83" y="2505"/>
              <a:ext cx="230" cy="364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7260" name="Oval 12">
              <a:extLst>
                <a:ext uri="{FF2B5EF4-FFF2-40B4-BE49-F238E27FC236}">
                  <a16:creationId xmlns:a16="http://schemas.microsoft.com/office/drawing/2014/main" id="{99F92F36-B51B-244B-AACC-045C03F9BA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69" y="2593"/>
              <a:ext cx="100" cy="101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7261" name="Oval 13">
              <a:extLst>
                <a:ext uri="{FF2B5EF4-FFF2-40B4-BE49-F238E27FC236}">
                  <a16:creationId xmlns:a16="http://schemas.microsoft.com/office/drawing/2014/main" id="{86367DD8-B188-564F-BFD0-BB6980284F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2" y="2689"/>
              <a:ext cx="100" cy="10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7262" name="Oval 14">
              <a:extLst>
                <a:ext uri="{FF2B5EF4-FFF2-40B4-BE49-F238E27FC236}">
                  <a16:creationId xmlns:a16="http://schemas.microsoft.com/office/drawing/2014/main" id="{F4A0E521-9D17-8E4F-8BFB-4F6D209568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2" y="2433"/>
              <a:ext cx="100" cy="101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7263" name="Oval 15">
              <a:extLst>
                <a:ext uri="{FF2B5EF4-FFF2-40B4-BE49-F238E27FC236}">
                  <a16:creationId xmlns:a16="http://schemas.microsoft.com/office/drawing/2014/main" id="{E91EEFDE-EBFD-9B41-8B60-230FF85CB7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22" y="2554"/>
              <a:ext cx="100" cy="101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7264" name="Oval 16">
              <a:extLst>
                <a:ext uri="{FF2B5EF4-FFF2-40B4-BE49-F238E27FC236}">
                  <a16:creationId xmlns:a16="http://schemas.microsoft.com/office/drawing/2014/main" id="{D0EC8155-FBAE-064E-889F-075D8DCF54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7" y="2762"/>
              <a:ext cx="99" cy="101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7265" name="Oval 17">
              <a:extLst>
                <a:ext uri="{FF2B5EF4-FFF2-40B4-BE49-F238E27FC236}">
                  <a16:creationId xmlns:a16="http://schemas.microsoft.com/office/drawing/2014/main" id="{193D431E-B2B1-F843-B1C2-CB09E87389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55" y="1388"/>
              <a:ext cx="99" cy="101"/>
            </a:xfrm>
            <a:prstGeom prst="ellipse">
              <a:avLst/>
            </a:prstGeom>
            <a:solidFill>
              <a:srgbClr val="6600FF"/>
            </a:solidFill>
            <a:ln w="12700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7266" name="Oval 18">
              <a:extLst>
                <a:ext uri="{FF2B5EF4-FFF2-40B4-BE49-F238E27FC236}">
                  <a16:creationId xmlns:a16="http://schemas.microsoft.com/office/drawing/2014/main" id="{C5D65976-08C7-DB49-93AF-DD7486857E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95" y="2200"/>
              <a:ext cx="100" cy="101"/>
            </a:xfrm>
            <a:prstGeom prst="ellipse">
              <a:avLst/>
            </a:prstGeom>
            <a:solidFill>
              <a:srgbClr val="6600FF"/>
            </a:solidFill>
            <a:ln w="12700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7267" name="Oval 19">
              <a:extLst>
                <a:ext uri="{FF2B5EF4-FFF2-40B4-BE49-F238E27FC236}">
                  <a16:creationId xmlns:a16="http://schemas.microsoft.com/office/drawing/2014/main" id="{E79A644E-00D3-F346-8EDE-745EF088EA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6" y="2449"/>
              <a:ext cx="99" cy="102"/>
            </a:xfrm>
            <a:prstGeom prst="ellipse">
              <a:avLst/>
            </a:prstGeom>
            <a:solidFill>
              <a:srgbClr val="6600FF"/>
            </a:solidFill>
            <a:ln w="12700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7268" name="Oval 20">
              <a:extLst>
                <a:ext uri="{FF2B5EF4-FFF2-40B4-BE49-F238E27FC236}">
                  <a16:creationId xmlns:a16="http://schemas.microsoft.com/office/drawing/2014/main" id="{E4079D5E-6C68-AE48-AADA-5A957C0E1C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7" y="2816"/>
              <a:ext cx="99" cy="102"/>
            </a:xfrm>
            <a:prstGeom prst="ellipse">
              <a:avLst/>
            </a:prstGeom>
            <a:solidFill>
              <a:srgbClr val="6600FF"/>
            </a:solidFill>
            <a:ln w="12700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7269" name="Oval 21">
              <a:extLst>
                <a:ext uri="{FF2B5EF4-FFF2-40B4-BE49-F238E27FC236}">
                  <a16:creationId xmlns:a16="http://schemas.microsoft.com/office/drawing/2014/main" id="{B2754557-E3F1-E145-B2C6-341610597F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26" y="3097"/>
              <a:ext cx="99" cy="102"/>
            </a:xfrm>
            <a:prstGeom prst="ellipse">
              <a:avLst/>
            </a:prstGeom>
            <a:solidFill>
              <a:srgbClr val="6600FF"/>
            </a:solidFill>
            <a:ln w="12700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7270" name="Oval 22">
              <a:extLst>
                <a:ext uri="{FF2B5EF4-FFF2-40B4-BE49-F238E27FC236}">
                  <a16:creationId xmlns:a16="http://schemas.microsoft.com/office/drawing/2014/main" id="{81495CC6-5EBB-6546-9A33-3AEBEEE75F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33" y="2812"/>
              <a:ext cx="99" cy="102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7271" name="Oval 23">
              <a:extLst>
                <a:ext uri="{FF2B5EF4-FFF2-40B4-BE49-F238E27FC236}">
                  <a16:creationId xmlns:a16="http://schemas.microsoft.com/office/drawing/2014/main" id="{2A967493-8B99-C14F-913C-DC44576BDF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8" y="3878"/>
              <a:ext cx="99" cy="101"/>
            </a:xfrm>
            <a:prstGeom prst="ellipse">
              <a:avLst/>
            </a:prstGeom>
            <a:solidFill>
              <a:srgbClr val="6600FF"/>
            </a:solidFill>
            <a:ln w="12700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37272" name="Rectangle 24">
            <a:extLst>
              <a:ext uri="{FF2B5EF4-FFF2-40B4-BE49-F238E27FC236}">
                <a16:creationId xmlns:a16="http://schemas.microsoft.com/office/drawing/2014/main" id="{64555E1D-250E-A441-988E-15CBC6C5A7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Building an OBB Tree</a:t>
            </a:r>
          </a:p>
        </p:txBody>
      </p:sp>
    </p:spTree>
    <p:extLst>
      <p:ext uri="{BB962C8B-B14F-4D97-AF65-F5344CB8AC3E}">
        <p14:creationId xmlns:p14="http://schemas.microsoft.com/office/powerpoint/2010/main" val="32274423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7BD1DB86-7BC7-4348-87ED-760B52131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UNC Chapel Hill</a:t>
            </a:r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6701B09E-A9D6-9E40-B7DB-FDF58B348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M. C. Lin</a:t>
            </a:r>
          </a:p>
        </p:txBody>
      </p:sp>
      <p:grpSp>
        <p:nvGrpSpPr>
          <p:cNvPr id="438274" name="Group 2">
            <a:extLst>
              <a:ext uri="{FF2B5EF4-FFF2-40B4-BE49-F238E27FC236}">
                <a16:creationId xmlns:a16="http://schemas.microsoft.com/office/drawing/2014/main" id="{95FAA2EE-7F33-8342-9305-13791C0F6739}"/>
              </a:ext>
            </a:extLst>
          </p:cNvPr>
          <p:cNvGrpSpPr>
            <a:grpSpLocks/>
          </p:cNvGrpSpPr>
          <p:nvPr/>
        </p:nvGrpSpPr>
        <p:grpSpPr bwMode="auto">
          <a:xfrm>
            <a:off x="696913" y="1681163"/>
            <a:ext cx="7900987" cy="4470400"/>
            <a:chOff x="439" y="1256"/>
            <a:chExt cx="4977" cy="2816"/>
          </a:xfrm>
        </p:grpSpPr>
        <p:sp>
          <p:nvSpPr>
            <p:cNvPr id="438275" name="Rectangle 3">
              <a:extLst>
                <a:ext uri="{FF2B5EF4-FFF2-40B4-BE49-F238E27FC236}">
                  <a16:creationId xmlns:a16="http://schemas.microsoft.com/office/drawing/2014/main" id="{D09FCB28-D5E7-F04B-9B8B-12BFFCA24B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" y="1256"/>
              <a:ext cx="4977" cy="2816"/>
            </a:xfrm>
            <a:prstGeom prst="rect">
              <a:avLst/>
            </a:prstGeom>
            <a:solidFill>
              <a:srgbClr val="98FAFF"/>
            </a:solidFill>
            <a:ln w="254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8276" name="Rectangle 4">
              <a:extLst>
                <a:ext uri="{FF2B5EF4-FFF2-40B4-BE49-F238E27FC236}">
                  <a16:creationId xmlns:a16="http://schemas.microsoft.com/office/drawing/2014/main" id="{8E391F12-6538-F14B-87C2-1D5AE8F1F2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" y="1773"/>
              <a:ext cx="2520" cy="12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altLang="en-US" sz="3200" b="1">
                  <a:solidFill>
                    <a:srgbClr val="3DDE2C"/>
                  </a:solidFill>
                </a:rPr>
                <a:t>Given by eigenvectors</a:t>
              </a:r>
            </a:p>
            <a:p>
              <a:r>
                <a:rPr lang="en-US" altLang="en-US" sz="3200" b="1">
                  <a:solidFill>
                    <a:srgbClr val="3DDE2C"/>
                  </a:solidFill>
                </a:rPr>
                <a:t>of covariance matrix</a:t>
              </a:r>
            </a:p>
            <a:p>
              <a:r>
                <a:rPr lang="en-US" altLang="en-US" sz="3200" b="1">
                  <a:solidFill>
                    <a:srgbClr val="3DDE2C"/>
                  </a:solidFill>
                </a:rPr>
                <a:t>of coordinates</a:t>
              </a:r>
            </a:p>
            <a:p>
              <a:r>
                <a:rPr lang="en-US" altLang="en-US" sz="3200" b="1">
                  <a:solidFill>
                    <a:srgbClr val="3DDE2C"/>
                  </a:solidFill>
                </a:rPr>
                <a:t>of original points</a:t>
              </a:r>
            </a:p>
          </p:txBody>
        </p:sp>
        <p:grpSp>
          <p:nvGrpSpPr>
            <p:cNvPr id="438277" name="Group 5">
              <a:extLst>
                <a:ext uri="{FF2B5EF4-FFF2-40B4-BE49-F238E27FC236}">
                  <a16:creationId xmlns:a16="http://schemas.microsoft.com/office/drawing/2014/main" id="{BB0112FB-5296-BF4D-B892-88BDD233E61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16" y="1584"/>
              <a:ext cx="2112" cy="2256"/>
              <a:chOff x="3216" y="1584"/>
              <a:chExt cx="2112" cy="2256"/>
            </a:xfrm>
          </p:grpSpPr>
          <p:sp>
            <p:nvSpPr>
              <p:cNvPr id="438278" name="Oval 6">
                <a:extLst>
                  <a:ext uri="{FF2B5EF4-FFF2-40B4-BE49-F238E27FC236}">
                    <a16:creationId xmlns:a16="http://schemas.microsoft.com/office/drawing/2014/main" id="{8D320CA9-7BBF-7341-8D6A-E808403513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01" y="1739"/>
                <a:ext cx="70" cy="75"/>
              </a:xfrm>
              <a:prstGeom prst="ellipse">
                <a:avLst/>
              </a:prstGeom>
              <a:solidFill>
                <a:srgbClr val="6600FF"/>
              </a:solidFill>
              <a:ln w="12700">
                <a:solidFill>
                  <a:srgbClr val="66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8279" name="Oval 7">
                <a:extLst>
                  <a:ext uri="{FF2B5EF4-FFF2-40B4-BE49-F238E27FC236}">
                    <a16:creationId xmlns:a16="http://schemas.microsoft.com/office/drawing/2014/main" id="{9AF0E149-7E0F-164B-A225-22E727A8D4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042" y="2350"/>
                <a:ext cx="69" cy="75"/>
              </a:xfrm>
              <a:prstGeom prst="ellipse">
                <a:avLst/>
              </a:prstGeom>
              <a:solidFill>
                <a:srgbClr val="6600FF"/>
              </a:solidFill>
              <a:ln w="12700">
                <a:solidFill>
                  <a:srgbClr val="66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8280" name="Oval 8">
                <a:extLst>
                  <a:ext uri="{FF2B5EF4-FFF2-40B4-BE49-F238E27FC236}">
                    <a16:creationId xmlns:a16="http://schemas.microsoft.com/office/drawing/2014/main" id="{F7667A20-13CC-6944-9295-3A391D2C75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16" y="2539"/>
                <a:ext cx="68" cy="75"/>
              </a:xfrm>
              <a:prstGeom prst="ellipse">
                <a:avLst/>
              </a:prstGeom>
              <a:solidFill>
                <a:srgbClr val="6600FF"/>
              </a:solidFill>
              <a:ln w="12700">
                <a:solidFill>
                  <a:srgbClr val="66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8281" name="Oval 9">
                <a:extLst>
                  <a:ext uri="{FF2B5EF4-FFF2-40B4-BE49-F238E27FC236}">
                    <a16:creationId xmlns:a16="http://schemas.microsoft.com/office/drawing/2014/main" id="{A81E0DA8-F2D2-A545-BD20-016830B2447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43" y="2816"/>
                <a:ext cx="68" cy="74"/>
              </a:xfrm>
              <a:prstGeom prst="ellipse">
                <a:avLst/>
              </a:prstGeom>
              <a:solidFill>
                <a:srgbClr val="6600FF"/>
              </a:solidFill>
              <a:ln w="12700">
                <a:solidFill>
                  <a:srgbClr val="66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8282" name="Oval 10">
                <a:extLst>
                  <a:ext uri="{FF2B5EF4-FFF2-40B4-BE49-F238E27FC236}">
                    <a16:creationId xmlns:a16="http://schemas.microsoft.com/office/drawing/2014/main" id="{6FAA7B03-4A7E-7246-ACBB-8992C0212B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136" y="3027"/>
                <a:ext cx="68" cy="76"/>
              </a:xfrm>
              <a:prstGeom prst="ellipse">
                <a:avLst/>
              </a:prstGeom>
              <a:solidFill>
                <a:srgbClr val="6600FF"/>
              </a:solidFill>
              <a:ln w="12700">
                <a:solidFill>
                  <a:srgbClr val="66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8283" name="Oval 11">
                <a:extLst>
                  <a:ext uri="{FF2B5EF4-FFF2-40B4-BE49-F238E27FC236}">
                    <a16:creationId xmlns:a16="http://schemas.microsoft.com/office/drawing/2014/main" id="{01D03AE0-8363-4C4B-A108-23F2A37C8E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13" y="3616"/>
                <a:ext cx="69" cy="73"/>
              </a:xfrm>
              <a:prstGeom prst="ellipse">
                <a:avLst/>
              </a:prstGeom>
              <a:solidFill>
                <a:srgbClr val="6600FF"/>
              </a:solidFill>
              <a:ln w="12700">
                <a:solidFill>
                  <a:srgbClr val="66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8284" name="Line 12">
                <a:extLst>
                  <a:ext uri="{FF2B5EF4-FFF2-40B4-BE49-F238E27FC236}">
                    <a16:creationId xmlns:a16="http://schemas.microsoft.com/office/drawing/2014/main" id="{4DD4A07C-5E2E-7E43-97E5-B0889A13F08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216" y="2046"/>
                <a:ext cx="2112" cy="1451"/>
              </a:xfrm>
              <a:prstGeom prst="line">
                <a:avLst/>
              </a:prstGeom>
              <a:noFill/>
              <a:ln w="50800">
                <a:solidFill>
                  <a:srgbClr val="ED1903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8285" name="Line 13">
                <a:extLst>
                  <a:ext uri="{FF2B5EF4-FFF2-40B4-BE49-F238E27FC236}">
                    <a16:creationId xmlns:a16="http://schemas.microsoft.com/office/drawing/2014/main" id="{46488F33-1787-C34F-A7F4-68CB546B23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520" y="1584"/>
                <a:ext cx="1360" cy="2256"/>
              </a:xfrm>
              <a:prstGeom prst="line">
                <a:avLst/>
              </a:prstGeom>
              <a:noFill/>
              <a:ln w="50800">
                <a:solidFill>
                  <a:srgbClr val="ED1903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38286" name="Rectangle 14">
            <a:extLst>
              <a:ext uri="{FF2B5EF4-FFF2-40B4-BE49-F238E27FC236}">
                <a16:creationId xmlns:a16="http://schemas.microsoft.com/office/drawing/2014/main" id="{E2E31562-5A28-734C-8F9D-17F0B0EF08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Building an OBB Tree</a:t>
            </a:r>
          </a:p>
        </p:txBody>
      </p:sp>
    </p:spTree>
    <p:extLst>
      <p:ext uri="{BB962C8B-B14F-4D97-AF65-F5344CB8AC3E}">
        <p14:creationId xmlns:p14="http://schemas.microsoft.com/office/powerpoint/2010/main" val="37780283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63DA3E07-07F7-374A-9CB8-A74775C2CF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UNC Chapel Hill</a:t>
            </a:r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268C337F-BF38-894C-B06F-7E6B8FD4B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M. C. Lin</a:t>
            </a:r>
          </a:p>
        </p:txBody>
      </p:sp>
      <p:grpSp>
        <p:nvGrpSpPr>
          <p:cNvPr id="439298" name="Group 2">
            <a:extLst>
              <a:ext uri="{FF2B5EF4-FFF2-40B4-BE49-F238E27FC236}">
                <a16:creationId xmlns:a16="http://schemas.microsoft.com/office/drawing/2014/main" id="{F38C59CE-F44B-584A-A893-3969DBF9B8E0}"/>
              </a:ext>
            </a:extLst>
          </p:cNvPr>
          <p:cNvGrpSpPr>
            <a:grpSpLocks/>
          </p:cNvGrpSpPr>
          <p:nvPr/>
        </p:nvGrpSpPr>
        <p:grpSpPr bwMode="auto">
          <a:xfrm>
            <a:off x="709613" y="1719263"/>
            <a:ext cx="7900987" cy="4470400"/>
            <a:chOff x="439" y="1256"/>
            <a:chExt cx="4977" cy="2816"/>
          </a:xfrm>
        </p:grpSpPr>
        <p:sp>
          <p:nvSpPr>
            <p:cNvPr id="439299" name="Rectangle 3">
              <a:extLst>
                <a:ext uri="{FF2B5EF4-FFF2-40B4-BE49-F238E27FC236}">
                  <a16:creationId xmlns:a16="http://schemas.microsoft.com/office/drawing/2014/main" id="{D964FE3D-D6AD-F044-9F5A-FA68E2C08A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" y="1256"/>
              <a:ext cx="4977" cy="2816"/>
            </a:xfrm>
            <a:prstGeom prst="rect">
              <a:avLst/>
            </a:prstGeom>
            <a:solidFill>
              <a:srgbClr val="98FAFF"/>
            </a:solidFill>
            <a:ln w="254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9300" name="Rectangle 4">
              <a:extLst>
                <a:ext uri="{FF2B5EF4-FFF2-40B4-BE49-F238E27FC236}">
                  <a16:creationId xmlns:a16="http://schemas.microsoft.com/office/drawing/2014/main" id="{A5EF19A1-FAFD-E740-B193-50FD18FB31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2" y="1773"/>
              <a:ext cx="2476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altLang="en-US" sz="3200" b="1">
                  <a:solidFill>
                    <a:srgbClr val="3DDE2C"/>
                  </a:solidFill>
                </a:rPr>
                <a:t>Choose bounding box</a:t>
              </a:r>
            </a:p>
            <a:p>
              <a:r>
                <a:rPr lang="en-US" altLang="en-US" sz="3200" b="1">
                  <a:solidFill>
                    <a:srgbClr val="3DDE2C"/>
                  </a:solidFill>
                </a:rPr>
                <a:t>oriented this way</a:t>
              </a:r>
            </a:p>
          </p:txBody>
        </p:sp>
        <p:sp>
          <p:nvSpPr>
            <p:cNvPr id="439301" name="Oval 5">
              <a:extLst>
                <a:ext uri="{FF2B5EF4-FFF2-40B4-BE49-F238E27FC236}">
                  <a16:creationId xmlns:a16="http://schemas.microsoft.com/office/drawing/2014/main" id="{F70587D7-865B-DC4C-8DE3-3E7C3D1461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1" y="1739"/>
              <a:ext cx="70" cy="75"/>
            </a:xfrm>
            <a:prstGeom prst="ellipse">
              <a:avLst/>
            </a:prstGeom>
            <a:solidFill>
              <a:srgbClr val="6600FF"/>
            </a:solidFill>
            <a:ln w="12700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9302" name="Oval 6">
              <a:extLst>
                <a:ext uri="{FF2B5EF4-FFF2-40B4-BE49-F238E27FC236}">
                  <a16:creationId xmlns:a16="http://schemas.microsoft.com/office/drawing/2014/main" id="{41E61F37-3D30-5445-8644-E2819619EF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42" y="2350"/>
              <a:ext cx="69" cy="75"/>
            </a:xfrm>
            <a:prstGeom prst="ellipse">
              <a:avLst/>
            </a:prstGeom>
            <a:solidFill>
              <a:srgbClr val="6600FF"/>
            </a:solidFill>
            <a:ln w="12700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9303" name="Oval 7">
              <a:extLst>
                <a:ext uri="{FF2B5EF4-FFF2-40B4-BE49-F238E27FC236}">
                  <a16:creationId xmlns:a16="http://schemas.microsoft.com/office/drawing/2014/main" id="{DE78E6EA-0009-B44F-8FD3-88763029B2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6" y="2539"/>
              <a:ext cx="68" cy="75"/>
            </a:xfrm>
            <a:prstGeom prst="ellipse">
              <a:avLst/>
            </a:prstGeom>
            <a:solidFill>
              <a:srgbClr val="6600FF"/>
            </a:solidFill>
            <a:ln w="12700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9304" name="Oval 8">
              <a:extLst>
                <a:ext uri="{FF2B5EF4-FFF2-40B4-BE49-F238E27FC236}">
                  <a16:creationId xmlns:a16="http://schemas.microsoft.com/office/drawing/2014/main" id="{D6FFB4FA-2C39-2F48-B779-8AF35D64C4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43" y="2816"/>
              <a:ext cx="68" cy="74"/>
            </a:xfrm>
            <a:prstGeom prst="ellipse">
              <a:avLst/>
            </a:prstGeom>
            <a:solidFill>
              <a:srgbClr val="6600FF"/>
            </a:solidFill>
            <a:ln w="12700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9305" name="Oval 9">
              <a:extLst>
                <a:ext uri="{FF2B5EF4-FFF2-40B4-BE49-F238E27FC236}">
                  <a16:creationId xmlns:a16="http://schemas.microsoft.com/office/drawing/2014/main" id="{DE628A2F-C467-694E-BE39-20E8F17C81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6" y="3027"/>
              <a:ext cx="68" cy="76"/>
            </a:xfrm>
            <a:prstGeom prst="ellipse">
              <a:avLst/>
            </a:prstGeom>
            <a:solidFill>
              <a:srgbClr val="6600FF"/>
            </a:solidFill>
            <a:ln w="12700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9306" name="Oval 10">
              <a:extLst>
                <a:ext uri="{FF2B5EF4-FFF2-40B4-BE49-F238E27FC236}">
                  <a16:creationId xmlns:a16="http://schemas.microsoft.com/office/drawing/2014/main" id="{292488F3-E46A-C74D-88A3-9D2B826AA7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13" y="3616"/>
              <a:ext cx="69" cy="73"/>
            </a:xfrm>
            <a:prstGeom prst="ellipse">
              <a:avLst/>
            </a:prstGeom>
            <a:solidFill>
              <a:srgbClr val="6600FF"/>
            </a:solidFill>
            <a:ln w="12700">
              <a:solidFill>
                <a:srgbClr val="6600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9307" name="Line 11">
              <a:extLst>
                <a:ext uri="{FF2B5EF4-FFF2-40B4-BE49-F238E27FC236}">
                  <a16:creationId xmlns:a16="http://schemas.microsoft.com/office/drawing/2014/main" id="{F425701B-AFB3-814B-8815-683B5219D5A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216" y="2046"/>
              <a:ext cx="2112" cy="1451"/>
            </a:xfrm>
            <a:prstGeom prst="line">
              <a:avLst/>
            </a:prstGeom>
            <a:noFill/>
            <a:ln w="50800">
              <a:solidFill>
                <a:srgbClr val="ED1903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9308" name="Line 12">
              <a:extLst>
                <a:ext uri="{FF2B5EF4-FFF2-40B4-BE49-F238E27FC236}">
                  <a16:creationId xmlns:a16="http://schemas.microsoft.com/office/drawing/2014/main" id="{F6B4522D-169E-6448-B711-768582AF36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20" y="1584"/>
              <a:ext cx="1360" cy="2256"/>
            </a:xfrm>
            <a:prstGeom prst="line">
              <a:avLst/>
            </a:prstGeom>
            <a:noFill/>
            <a:ln w="50800">
              <a:solidFill>
                <a:srgbClr val="ED1903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9309" name="Line 13">
              <a:extLst>
                <a:ext uri="{FF2B5EF4-FFF2-40B4-BE49-F238E27FC236}">
                  <a16:creationId xmlns:a16="http://schemas.microsoft.com/office/drawing/2014/main" id="{B7796264-1835-9C45-9035-DB9070CB110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84" y="1350"/>
              <a:ext cx="1418" cy="2330"/>
            </a:xfrm>
            <a:prstGeom prst="line">
              <a:avLst/>
            </a:prstGeom>
            <a:noFill/>
            <a:ln w="50800">
              <a:solidFill>
                <a:srgbClr val="DF27D4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9310" name="Line 14">
              <a:extLst>
                <a:ext uri="{FF2B5EF4-FFF2-40B4-BE49-F238E27FC236}">
                  <a16:creationId xmlns:a16="http://schemas.microsoft.com/office/drawing/2014/main" id="{52B2D080-DCB9-2344-9264-775F19611E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8" y="1357"/>
              <a:ext cx="577" cy="382"/>
            </a:xfrm>
            <a:prstGeom prst="line">
              <a:avLst/>
            </a:prstGeom>
            <a:noFill/>
            <a:ln w="50800">
              <a:solidFill>
                <a:srgbClr val="DF27D4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9311" name="Line 15">
              <a:extLst>
                <a:ext uri="{FF2B5EF4-FFF2-40B4-BE49-F238E27FC236}">
                  <a16:creationId xmlns:a16="http://schemas.microsoft.com/office/drawing/2014/main" id="{20755254-A58D-B44F-8D3B-35B4EC76E9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753" y="1739"/>
              <a:ext cx="1386" cy="2299"/>
            </a:xfrm>
            <a:prstGeom prst="line">
              <a:avLst/>
            </a:prstGeom>
            <a:noFill/>
            <a:ln w="50800">
              <a:solidFill>
                <a:srgbClr val="DF27D4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9312" name="Line 16">
              <a:extLst>
                <a:ext uri="{FF2B5EF4-FFF2-40B4-BE49-F238E27FC236}">
                  <a16:creationId xmlns:a16="http://schemas.microsoft.com/office/drawing/2014/main" id="{24085D56-602E-4249-93EE-3E8662A944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92" y="3664"/>
              <a:ext cx="568" cy="359"/>
            </a:xfrm>
            <a:prstGeom prst="line">
              <a:avLst/>
            </a:prstGeom>
            <a:noFill/>
            <a:ln w="50800">
              <a:solidFill>
                <a:srgbClr val="DF27D4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39313" name="Rectangle 17">
            <a:extLst>
              <a:ext uri="{FF2B5EF4-FFF2-40B4-BE49-F238E27FC236}">
                <a16:creationId xmlns:a16="http://schemas.microsoft.com/office/drawing/2014/main" id="{BE6FCD2A-8F88-9349-BBEA-10A59A994F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Building an OBB Tree</a:t>
            </a:r>
          </a:p>
        </p:txBody>
      </p:sp>
    </p:spTree>
    <p:extLst>
      <p:ext uri="{BB962C8B-B14F-4D97-AF65-F5344CB8AC3E}">
        <p14:creationId xmlns:p14="http://schemas.microsoft.com/office/powerpoint/2010/main" val="32062395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A5DDFB-2096-0748-8D6F-EA817C301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UNC Chapel Hill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3E663F-1AD9-674A-91E0-2C4BF4C09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M. C. Lin</a:t>
            </a:r>
          </a:p>
        </p:txBody>
      </p:sp>
      <p:sp>
        <p:nvSpPr>
          <p:cNvPr id="427010" name="Rectangle 2">
            <a:extLst>
              <a:ext uri="{FF2B5EF4-FFF2-40B4-BE49-F238E27FC236}">
                <a16:creationId xmlns:a16="http://schemas.microsoft.com/office/drawing/2014/main" id="{9C3374DB-EAEC-3044-937D-A7FF5CA708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Observations</a:t>
            </a:r>
          </a:p>
        </p:txBody>
      </p:sp>
      <p:sp>
        <p:nvSpPr>
          <p:cNvPr id="427011" name="Rectangle 3">
            <a:extLst>
              <a:ext uri="{FF2B5EF4-FFF2-40B4-BE49-F238E27FC236}">
                <a16:creationId xmlns:a16="http://schemas.microsoft.com/office/drawing/2014/main" id="{50AB217F-DE7B-EE42-9734-6719D45A2B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>
                <a:latin typeface="Times" pitchFamily="2" charset="0"/>
                <a:cs typeface="Times New Roman" panose="02020603050405020304" pitchFamily="18" charset="0"/>
              </a:rPr>
              <a:t>Simple primitives (spheres, AABBs, etc.) do very well with respect to the second constraint. But they cannot fit some long skinny primitives tightly.</a:t>
            </a:r>
            <a:endParaRPr lang="en-US" altLang="en-US" sz="2800"/>
          </a:p>
          <a:p>
            <a:endParaRPr lang="en-US" altLang="en-US" sz="1000"/>
          </a:p>
          <a:p>
            <a:r>
              <a:rPr lang="en-US" altLang="en-US" sz="2800">
                <a:latin typeface="Times" pitchFamily="2" charset="0"/>
                <a:cs typeface="Times New Roman" panose="02020603050405020304" pitchFamily="18" charset="0"/>
              </a:rPr>
              <a:t>More complex primitives (minimal ellipsoids, OBBs, etc.) provide tight fits, but checking for overlap between them is relatively expensive.</a:t>
            </a:r>
            <a:r>
              <a:rPr lang="en-US" altLang="en-US" sz="2800"/>
              <a:t> </a:t>
            </a:r>
          </a:p>
          <a:p>
            <a:endParaRPr lang="en-US" altLang="en-US" sz="1000"/>
          </a:p>
          <a:p>
            <a:r>
              <a:rPr lang="en-US" altLang="en-US" sz="2800">
                <a:latin typeface="Times New Roman" panose="02020603050405020304" pitchFamily="18" charset="0"/>
              </a:rPr>
              <a:t>Cost of BV updates needs to be considered.</a:t>
            </a:r>
          </a:p>
        </p:txBody>
      </p:sp>
    </p:spTree>
    <p:extLst>
      <p:ext uri="{BB962C8B-B14F-4D97-AF65-F5344CB8AC3E}">
        <p14:creationId xmlns:p14="http://schemas.microsoft.com/office/powerpoint/2010/main" val="19983517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A51F64-E5CC-C94D-8190-3561475E1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UNC Chapel Hill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979D91-3DA4-8B47-A76F-386F62B45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M. C. Lin</a:t>
            </a:r>
          </a:p>
        </p:txBody>
      </p:sp>
      <p:sp>
        <p:nvSpPr>
          <p:cNvPr id="401410" name="Rectangle 2">
            <a:extLst>
              <a:ext uri="{FF2B5EF4-FFF2-40B4-BE49-F238E27FC236}">
                <a16:creationId xmlns:a16="http://schemas.microsoft.com/office/drawing/2014/main" id="{ED482C3D-47BF-DF4E-804E-83CEA1BF05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Times" pitchFamily="2" charset="0"/>
                <a:cs typeface="Times New Roman" panose="02020603050405020304" pitchFamily="18" charset="0"/>
              </a:rPr>
              <a:t>Building Hierarchies</a:t>
            </a:r>
            <a:r>
              <a:rPr lang="en-US" altLang="en-US"/>
              <a:t> </a:t>
            </a:r>
          </a:p>
        </p:txBody>
      </p:sp>
      <p:sp>
        <p:nvSpPr>
          <p:cNvPr id="401411" name="Rectangle 3">
            <a:extLst>
              <a:ext uri="{FF2B5EF4-FFF2-40B4-BE49-F238E27FC236}">
                <a16:creationId xmlns:a16="http://schemas.microsoft.com/office/drawing/2014/main" id="{5803B67F-036E-6F4C-B7C5-A4AD44445E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2475" y="1730375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>
                <a:latin typeface="Times New Roman" panose="02020603050405020304" pitchFamily="18" charset="0"/>
              </a:rPr>
              <a:t>Choices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of Bounding Volumes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cost function &amp; constraints</a:t>
            </a:r>
            <a:endParaRPr lang="en-US" altLang="en-US" sz="2400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1800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>
                <a:latin typeface="Times New Roman" panose="02020603050405020304" pitchFamily="18" charset="0"/>
              </a:rPr>
              <a:t>Top-Down vs. Bottom-up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latin typeface="Times New Roman" panose="02020603050405020304" pitchFamily="18" charset="0"/>
              </a:rPr>
              <a:t>speed vs. fitting</a:t>
            </a:r>
          </a:p>
          <a:p>
            <a:pPr>
              <a:lnSpc>
                <a:spcPct val="90000"/>
              </a:lnSpc>
            </a:pPr>
            <a:endParaRPr lang="en-US" altLang="en-US" sz="1800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>
                <a:latin typeface="Times New Roman" panose="02020603050405020304" pitchFamily="18" charset="0"/>
              </a:rPr>
              <a:t>Depth vs. breadth</a:t>
            </a:r>
          </a:p>
          <a:p>
            <a:pPr lvl="1" algn="just">
              <a:lnSpc>
                <a:spcPct val="90000"/>
              </a:lnSpc>
            </a:pPr>
            <a:r>
              <a:rPr lang="en-US" altLang="en-US" sz="2400">
                <a:latin typeface="Times" pitchFamily="2" charset="0"/>
                <a:cs typeface="Times New Roman" panose="02020603050405020304" pitchFamily="18" charset="0"/>
              </a:rPr>
              <a:t>branching factors 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en-US" altLang="en-US" sz="1800">
              <a:latin typeface="Times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n-US" altLang="en-US" sz="2800">
                <a:latin typeface="Times" pitchFamily="2" charset="0"/>
                <a:cs typeface="Times New Roman" panose="02020603050405020304" pitchFamily="18" charset="0"/>
              </a:rPr>
              <a:t>Splitting factors</a:t>
            </a:r>
          </a:p>
          <a:p>
            <a:pPr lvl="1" algn="just">
              <a:lnSpc>
                <a:spcPct val="90000"/>
              </a:lnSpc>
            </a:pPr>
            <a:r>
              <a:rPr lang="en-US" altLang="en-US" sz="2400">
                <a:latin typeface="Times New Roman" panose="02020603050405020304" pitchFamily="18" charset="0"/>
              </a:rPr>
              <a:t>where &amp; how</a:t>
            </a:r>
          </a:p>
        </p:txBody>
      </p:sp>
    </p:spTree>
    <p:extLst>
      <p:ext uri="{BB962C8B-B14F-4D97-AF65-F5344CB8AC3E}">
        <p14:creationId xmlns:p14="http://schemas.microsoft.com/office/powerpoint/2010/main" val="366793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81B10-D7BA-0042-9CC5-962904244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UNC Chapel Hill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F4EC80-C83C-4543-919B-2E3333F5E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M. C. Lin</a:t>
            </a:r>
          </a:p>
        </p:txBody>
      </p:sp>
      <p:sp>
        <p:nvSpPr>
          <p:cNvPr id="403458" name="Rectangle 2">
            <a:extLst>
              <a:ext uri="{FF2B5EF4-FFF2-40B4-BE49-F238E27FC236}">
                <a16:creationId xmlns:a16="http://schemas.microsoft.com/office/drawing/2014/main" id="{30CE667F-0438-2F42-81C6-4F9F1B183F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latin typeface="Times" pitchFamily="2" charset="0"/>
                <a:cs typeface="Times New Roman" panose="02020603050405020304" pitchFamily="18" charset="0"/>
              </a:rPr>
              <a:t>Sphere-Trees</a:t>
            </a:r>
            <a:endParaRPr lang="en-US" altLang="en-US"/>
          </a:p>
        </p:txBody>
      </p:sp>
      <p:sp>
        <p:nvSpPr>
          <p:cNvPr id="403459" name="Rectangle 3">
            <a:extLst>
              <a:ext uri="{FF2B5EF4-FFF2-40B4-BE49-F238E27FC236}">
                <a16:creationId xmlns:a16="http://schemas.microsoft.com/office/drawing/2014/main" id="{60F9FEDE-6FF5-3B4C-930B-0314410B18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22325" y="1617663"/>
            <a:ext cx="7529513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>
                <a:latin typeface="Times New Roman" panose="02020603050405020304" pitchFamily="18" charset="0"/>
              </a:rPr>
              <a:t>A </a:t>
            </a:r>
            <a:r>
              <a:rPr lang="en-US" alt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sphere</a:t>
            </a:r>
            <a:r>
              <a:rPr lang="en-US" altLang="en-US" sz="2800" i="1">
                <a:latin typeface="Times" pitchFamily="2" charset="0"/>
                <a:cs typeface="Times New Roman" panose="02020603050405020304" pitchFamily="18" charset="0"/>
              </a:rPr>
              <a:t>-tree</a:t>
            </a:r>
            <a:r>
              <a:rPr lang="en-US" altLang="en-US" sz="2800">
                <a:latin typeface="Times" pitchFamily="2" charset="0"/>
                <a:cs typeface="Times New Roman" panose="02020603050405020304" pitchFamily="18" charset="0"/>
              </a:rPr>
              <a:t> is a hierarchy of sets of spheres, used to approximate an object</a:t>
            </a:r>
          </a:p>
          <a:p>
            <a:pPr>
              <a:lnSpc>
                <a:spcPct val="90000"/>
              </a:lnSpc>
            </a:pPr>
            <a:endParaRPr lang="en-US" altLang="en-US" sz="1000">
              <a:latin typeface="Times" pitchFamily="2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>
                <a:latin typeface="Times" pitchFamily="2" charset="0"/>
                <a:cs typeface="Times New Roman" panose="02020603050405020304" pitchFamily="18" charset="0"/>
              </a:rPr>
              <a:t>Advantages:</a:t>
            </a:r>
          </a:p>
          <a:p>
            <a:pPr lvl="1" algn="just">
              <a:lnSpc>
                <a:spcPct val="90000"/>
              </a:lnSpc>
            </a:pPr>
            <a:r>
              <a:rPr lang="en-US" altLang="en-US" sz="2400">
                <a:latin typeface="Times" pitchFamily="2" charset="0"/>
                <a:cs typeface="Times New Roman" panose="02020603050405020304" pitchFamily="18" charset="0"/>
              </a:rPr>
              <a:t>Simplicity in checking overlaps between two bounding spheres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latin typeface="Times" pitchFamily="2" charset="0"/>
                <a:cs typeface="Times New Roman" panose="02020603050405020304" pitchFamily="18" charset="0"/>
              </a:rPr>
              <a:t>Invariant to rotations and can apply the same transformation to the centers, if objects are rigid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1000">
                <a:latin typeface="Times" pitchFamily="2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latin typeface="Times" pitchFamily="2" charset="0"/>
                <a:cs typeface="Times New Roman" panose="02020603050405020304" pitchFamily="18" charset="0"/>
              </a:rPr>
              <a:t>Shortcomings: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latin typeface="Times" pitchFamily="2" charset="0"/>
                <a:cs typeface="Times New Roman" panose="02020603050405020304" pitchFamily="18" charset="0"/>
              </a:rPr>
              <a:t>Not always the best approximation (esp bad for long, skinny objects)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latin typeface="Times" pitchFamily="2" charset="0"/>
                <a:cs typeface="Times New Roman" panose="02020603050405020304" pitchFamily="18" charset="0"/>
              </a:rPr>
              <a:t>Lack of good methods on building sphere-trees</a:t>
            </a:r>
          </a:p>
        </p:txBody>
      </p:sp>
    </p:spTree>
    <p:extLst>
      <p:ext uri="{BB962C8B-B14F-4D97-AF65-F5344CB8AC3E}">
        <p14:creationId xmlns:p14="http://schemas.microsoft.com/office/powerpoint/2010/main" val="1984721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A730B9-65CB-CD4D-B02B-820A64A33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UNC Chapel Hill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AD90DF-919C-D945-80DA-161ACDA02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M. C. Lin</a:t>
            </a:r>
          </a:p>
        </p:txBody>
      </p:sp>
      <p:sp>
        <p:nvSpPr>
          <p:cNvPr id="420866" name="Rectangle 2">
            <a:extLst>
              <a:ext uri="{FF2B5EF4-FFF2-40B4-BE49-F238E27FC236}">
                <a16:creationId xmlns:a16="http://schemas.microsoft.com/office/drawing/2014/main" id="{AA993B37-B10F-1D48-A5A7-0CAA2F3994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Classes of Objects &amp; Problems</a:t>
            </a:r>
          </a:p>
        </p:txBody>
      </p:sp>
      <p:sp>
        <p:nvSpPr>
          <p:cNvPr id="420867" name="Rectangle 3">
            <a:extLst>
              <a:ext uri="{FF2B5EF4-FFF2-40B4-BE49-F238E27FC236}">
                <a16:creationId xmlns:a16="http://schemas.microsoft.com/office/drawing/2014/main" id="{A04206AE-7844-0743-AC2B-FED1819043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60400" y="1608138"/>
            <a:ext cx="7772400" cy="3983037"/>
          </a:xfrm>
        </p:spPr>
        <p:txBody>
          <a:bodyPr/>
          <a:lstStyle/>
          <a:p>
            <a:pPr lvl="2">
              <a:spcBef>
                <a:spcPts val="200"/>
              </a:spcBef>
              <a:spcAft>
                <a:spcPts val="200"/>
              </a:spcAft>
            </a:pPr>
            <a:r>
              <a:rPr lang="en-US" altLang="en-US" b="0">
                <a:solidFill>
                  <a:schemeClr val="tx1"/>
                </a:solidFill>
                <a:latin typeface="" charset="0"/>
              </a:rPr>
              <a:t>2D vs. 3D</a:t>
            </a:r>
          </a:p>
          <a:p>
            <a:pPr lvl="2">
              <a:spcBef>
                <a:spcPts val="200"/>
              </a:spcBef>
              <a:spcAft>
                <a:spcPts val="200"/>
              </a:spcAft>
            </a:pPr>
            <a:r>
              <a:rPr lang="en-US" altLang="en-US" b="0">
                <a:solidFill>
                  <a:schemeClr val="tx1"/>
                </a:solidFill>
                <a:latin typeface="" charset="0"/>
              </a:rPr>
              <a:t>Convex vs. Non-Convex</a:t>
            </a:r>
          </a:p>
          <a:p>
            <a:pPr lvl="2">
              <a:spcBef>
                <a:spcPts val="200"/>
              </a:spcBef>
              <a:spcAft>
                <a:spcPts val="200"/>
              </a:spcAft>
            </a:pPr>
            <a:r>
              <a:rPr lang="en-US" altLang="en-US" b="0">
                <a:solidFill>
                  <a:schemeClr val="tx1"/>
                </a:solidFill>
                <a:latin typeface="" charset="0"/>
              </a:rPr>
              <a:t>Polygonal vs. Non-Polygonal</a:t>
            </a:r>
          </a:p>
          <a:p>
            <a:pPr lvl="2">
              <a:spcBef>
                <a:spcPts val="200"/>
              </a:spcBef>
              <a:spcAft>
                <a:spcPts val="200"/>
              </a:spcAft>
            </a:pPr>
            <a:r>
              <a:rPr lang="en-US" altLang="en-US" b="0">
                <a:solidFill>
                  <a:schemeClr val="tx1"/>
                </a:solidFill>
                <a:latin typeface="" charset="0"/>
              </a:rPr>
              <a:t>Open surfaces vs. Closed volumes</a:t>
            </a:r>
          </a:p>
          <a:p>
            <a:pPr lvl="2">
              <a:spcBef>
                <a:spcPts val="200"/>
              </a:spcBef>
              <a:spcAft>
                <a:spcPts val="200"/>
              </a:spcAft>
            </a:pPr>
            <a:r>
              <a:rPr lang="en-US" altLang="en-US" b="0">
                <a:solidFill>
                  <a:schemeClr val="tx1"/>
                </a:solidFill>
                <a:latin typeface="" charset="0"/>
              </a:rPr>
              <a:t>Geometric vs. Volumetric</a:t>
            </a:r>
          </a:p>
          <a:p>
            <a:pPr lvl="2">
              <a:spcBef>
                <a:spcPts val="200"/>
              </a:spcBef>
              <a:spcAft>
                <a:spcPts val="200"/>
              </a:spcAft>
            </a:pPr>
            <a:r>
              <a:rPr lang="en-US" altLang="en-US" b="0">
                <a:solidFill>
                  <a:schemeClr val="tx1"/>
                </a:solidFill>
                <a:latin typeface="" charset="0"/>
              </a:rPr>
              <a:t>Rigid vs. Non-rigid (deformable/flexible)</a:t>
            </a:r>
          </a:p>
          <a:p>
            <a:pPr lvl="2">
              <a:spcBef>
                <a:spcPts val="200"/>
              </a:spcBef>
              <a:spcAft>
                <a:spcPts val="200"/>
              </a:spcAft>
            </a:pPr>
            <a:r>
              <a:rPr lang="en-US" altLang="en-US" b="0">
                <a:solidFill>
                  <a:schemeClr val="tx1"/>
                </a:solidFill>
                <a:latin typeface="" charset="0"/>
              </a:rPr>
              <a:t>Pairwise vs. Multiple (N-Body)</a:t>
            </a:r>
          </a:p>
          <a:p>
            <a:pPr lvl="2">
              <a:spcBef>
                <a:spcPts val="200"/>
              </a:spcBef>
              <a:spcAft>
                <a:spcPts val="200"/>
              </a:spcAft>
            </a:pPr>
            <a:r>
              <a:rPr lang="en-US" altLang="en-US" b="0">
                <a:solidFill>
                  <a:schemeClr val="tx1"/>
                </a:solidFill>
                <a:latin typeface="" charset="0"/>
              </a:rPr>
              <a:t>CSG vs. B-Rep</a:t>
            </a:r>
          </a:p>
          <a:p>
            <a:pPr lvl="2">
              <a:spcBef>
                <a:spcPts val="200"/>
              </a:spcBef>
              <a:spcAft>
                <a:spcPts val="200"/>
              </a:spcAft>
            </a:pPr>
            <a:r>
              <a:rPr lang="en-US" altLang="en-US" b="0">
                <a:solidFill>
                  <a:schemeClr val="tx1"/>
                </a:solidFill>
                <a:latin typeface="" charset="0"/>
              </a:rPr>
              <a:t>Static vs. Dynamic</a:t>
            </a:r>
          </a:p>
          <a:p>
            <a:pPr lvl="2">
              <a:buFontTx/>
              <a:buNone/>
            </a:pPr>
            <a:r>
              <a:rPr lang="en-US" altLang="en-US" b="0" i="1">
                <a:solidFill>
                  <a:srgbClr val="66FF66"/>
                </a:solidFill>
                <a:latin typeface="" charset="0"/>
              </a:rPr>
              <a:t>And so on…  This may include other geometric representation schemata, etc.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Date Placeholder 3">
            <a:extLst>
              <a:ext uri="{FF2B5EF4-FFF2-40B4-BE49-F238E27FC236}">
                <a16:creationId xmlns:a16="http://schemas.microsoft.com/office/drawing/2014/main" id="{D0640210-F0B5-1D4C-B9A3-D81E66AD6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UNC Chapel Hill</a:t>
            </a:r>
          </a:p>
        </p:txBody>
      </p:sp>
      <p:sp>
        <p:nvSpPr>
          <p:cNvPr id="53" name="Footer Placeholder 4">
            <a:extLst>
              <a:ext uri="{FF2B5EF4-FFF2-40B4-BE49-F238E27FC236}">
                <a16:creationId xmlns:a16="http://schemas.microsoft.com/office/drawing/2014/main" id="{8A1A1E43-AAB6-6947-952A-E92661BA6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M. C. Lin</a:t>
            </a:r>
          </a:p>
        </p:txBody>
      </p:sp>
      <p:sp>
        <p:nvSpPr>
          <p:cNvPr id="408578" name="Rectangle 2">
            <a:extLst>
              <a:ext uri="{FF2B5EF4-FFF2-40B4-BE49-F238E27FC236}">
                <a16:creationId xmlns:a16="http://schemas.microsoft.com/office/drawing/2014/main" id="{1CECD73E-E126-774D-98A0-8348E2FF0E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/>
              <a:t>Spatial Data Structures &amp; Subdivision</a:t>
            </a:r>
          </a:p>
        </p:txBody>
      </p:sp>
      <p:sp>
        <p:nvSpPr>
          <p:cNvPr id="408579" name="Rectangle 3">
            <a:extLst>
              <a:ext uri="{FF2B5EF4-FFF2-40B4-BE49-F238E27FC236}">
                <a16:creationId xmlns:a16="http://schemas.microsoft.com/office/drawing/2014/main" id="{7DF86B09-E738-5944-B515-CF32FC535A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757738"/>
            <a:ext cx="7772400" cy="1512887"/>
          </a:xfrm>
        </p:spPr>
        <p:txBody>
          <a:bodyPr/>
          <a:lstStyle/>
          <a:p>
            <a:pPr>
              <a:spcAft>
                <a:spcPct val="20000"/>
              </a:spcAft>
            </a:pPr>
            <a:r>
              <a:rPr lang="en-US" altLang="en-US" sz="2800"/>
              <a:t>Many others……</a:t>
            </a:r>
          </a:p>
        </p:txBody>
      </p:sp>
      <p:grpSp>
        <p:nvGrpSpPr>
          <p:cNvPr id="408629" name="Group 53">
            <a:extLst>
              <a:ext uri="{FF2B5EF4-FFF2-40B4-BE49-F238E27FC236}">
                <a16:creationId xmlns:a16="http://schemas.microsoft.com/office/drawing/2014/main" id="{8746B918-016E-1B43-9293-4E3E4473901D}"/>
              </a:ext>
            </a:extLst>
          </p:cNvPr>
          <p:cNvGrpSpPr>
            <a:grpSpLocks/>
          </p:cNvGrpSpPr>
          <p:nvPr/>
        </p:nvGrpSpPr>
        <p:grpSpPr bwMode="auto">
          <a:xfrm>
            <a:off x="136525" y="2068513"/>
            <a:ext cx="8583613" cy="1905000"/>
            <a:chOff x="85" y="1196"/>
            <a:chExt cx="5407" cy="1200"/>
          </a:xfrm>
        </p:grpSpPr>
        <p:grpSp>
          <p:nvGrpSpPr>
            <p:cNvPr id="408625" name="Group 49">
              <a:extLst>
                <a:ext uri="{FF2B5EF4-FFF2-40B4-BE49-F238E27FC236}">
                  <a16:creationId xmlns:a16="http://schemas.microsoft.com/office/drawing/2014/main" id="{B936DBA8-D121-844A-ADE6-3DDB2A99F6B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5" y="1213"/>
              <a:ext cx="1584" cy="1183"/>
              <a:chOff x="215" y="1202"/>
              <a:chExt cx="1584" cy="1183"/>
            </a:xfrm>
          </p:grpSpPr>
          <p:sp>
            <p:nvSpPr>
              <p:cNvPr id="408600" name="Rectangle 24">
                <a:extLst>
                  <a:ext uri="{FF2B5EF4-FFF2-40B4-BE49-F238E27FC236}">
                    <a16:creationId xmlns:a16="http://schemas.microsoft.com/office/drawing/2014/main" id="{04E79B59-0D4C-E34F-B00E-B6A68E09D5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1" y="1202"/>
                <a:ext cx="960" cy="9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8601" name="Line 25">
                <a:extLst>
                  <a:ext uri="{FF2B5EF4-FFF2-40B4-BE49-F238E27FC236}">
                    <a16:creationId xmlns:a16="http://schemas.microsoft.com/office/drawing/2014/main" id="{6A411C79-D5FF-874F-AFE6-B5007A85F5E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47" y="1202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8602" name="Line 26">
                <a:extLst>
                  <a:ext uri="{FF2B5EF4-FFF2-40B4-BE49-F238E27FC236}">
                    <a16:creationId xmlns:a16="http://schemas.microsoft.com/office/drawing/2014/main" id="{A4DAD27B-17D6-E745-900C-C0138D2399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43" y="1202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8603" name="Line 27">
                <a:extLst>
                  <a:ext uri="{FF2B5EF4-FFF2-40B4-BE49-F238E27FC236}">
                    <a16:creationId xmlns:a16="http://schemas.microsoft.com/office/drawing/2014/main" id="{EDABF9B0-8B6E-FA48-9008-E331B045D8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839" y="1202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8604" name="Line 28">
                <a:extLst>
                  <a:ext uri="{FF2B5EF4-FFF2-40B4-BE49-F238E27FC236}">
                    <a16:creationId xmlns:a16="http://schemas.microsoft.com/office/drawing/2014/main" id="{513210F1-3E55-904B-AB98-16B367B3FA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35" y="1202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8605" name="Line 29">
                <a:extLst>
                  <a:ext uri="{FF2B5EF4-FFF2-40B4-BE49-F238E27FC236}">
                    <a16:creationId xmlns:a16="http://schemas.microsoft.com/office/drawing/2014/main" id="{869AE5C8-540A-C64F-B1DC-2B628159EDF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31" y="1202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8606" name="Line 30">
                <a:extLst>
                  <a:ext uri="{FF2B5EF4-FFF2-40B4-BE49-F238E27FC236}">
                    <a16:creationId xmlns:a16="http://schemas.microsoft.com/office/drawing/2014/main" id="{D16493AD-8D2F-9740-8795-1FD7ACDD8C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27" y="1202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8607" name="Line 31">
                <a:extLst>
                  <a:ext uri="{FF2B5EF4-FFF2-40B4-BE49-F238E27FC236}">
                    <a16:creationId xmlns:a16="http://schemas.microsoft.com/office/drawing/2014/main" id="{649178B6-4EE6-DF48-A3B5-01C4BFF2B1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23" y="1202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8608" name="Line 32">
                <a:extLst>
                  <a:ext uri="{FF2B5EF4-FFF2-40B4-BE49-F238E27FC236}">
                    <a16:creationId xmlns:a16="http://schemas.microsoft.com/office/drawing/2014/main" id="{20A76945-C550-F248-B1D3-39C211B4C22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19" y="1202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8609" name="Line 33">
                <a:extLst>
                  <a:ext uri="{FF2B5EF4-FFF2-40B4-BE49-F238E27FC236}">
                    <a16:creationId xmlns:a16="http://schemas.microsoft.com/office/drawing/2014/main" id="{80D92B4C-51D8-6F4B-BE7D-49B0461B43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15" y="1202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8610" name="Line 34">
                <a:extLst>
                  <a:ext uri="{FF2B5EF4-FFF2-40B4-BE49-F238E27FC236}">
                    <a16:creationId xmlns:a16="http://schemas.microsoft.com/office/drawing/2014/main" id="{EC569F76-23F3-384D-AC01-377D535878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1" y="1298"/>
                <a:ext cx="96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8611" name="Line 35">
                <a:extLst>
                  <a:ext uri="{FF2B5EF4-FFF2-40B4-BE49-F238E27FC236}">
                    <a16:creationId xmlns:a16="http://schemas.microsoft.com/office/drawing/2014/main" id="{3C540170-7D38-FB4C-8900-D8D9D6881B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1" y="1394"/>
                <a:ext cx="96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8612" name="Line 36">
                <a:extLst>
                  <a:ext uri="{FF2B5EF4-FFF2-40B4-BE49-F238E27FC236}">
                    <a16:creationId xmlns:a16="http://schemas.microsoft.com/office/drawing/2014/main" id="{BA053D46-4A35-0040-91DE-EADF90761D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1" y="1490"/>
                <a:ext cx="96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8613" name="Line 37">
                <a:extLst>
                  <a:ext uri="{FF2B5EF4-FFF2-40B4-BE49-F238E27FC236}">
                    <a16:creationId xmlns:a16="http://schemas.microsoft.com/office/drawing/2014/main" id="{4368E732-1F01-684E-80CE-F6FA8D95AA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1" y="1586"/>
                <a:ext cx="96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8614" name="Line 38">
                <a:extLst>
                  <a:ext uri="{FF2B5EF4-FFF2-40B4-BE49-F238E27FC236}">
                    <a16:creationId xmlns:a16="http://schemas.microsoft.com/office/drawing/2014/main" id="{F9C27C7A-FC71-6442-9B10-FC33B9D17E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1" y="1682"/>
                <a:ext cx="96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8615" name="Line 39">
                <a:extLst>
                  <a:ext uri="{FF2B5EF4-FFF2-40B4-BE49-F238E27FC236}">
                    <a16:creationId xmlns:a16="http://schemas.microsoft.com/office/drawing/2014/main" id="{561E42DA-7D39-4647-8B9D-4B4C41822F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1" y="1778"/>
                <a:ext cx="96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8616" name="Line 40">
                <a:extLst>
                  <a:ext uri="{FF2B5EF4-FFF2-40B4-BE49-F238E27FC236}">
                    <a16:creationId xmlns:a16="http://schemas.microsoft.com/office/drawing/2014/main" id="{C534782F-D2E7-D147-9F44-EE34109AEC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1" y="1874"/>
                <a:ext cx="96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8617" name="Line 41">
                <a:extLst>
                  <a:ext uri="{FF2B5EF4-FFF2-40B4-BE49-F238E27FC236}">
                    <a16:creationId xmlns:a16="http://schemas.microsoft.com/office/drawing/2014/main" id="{587658C1-D6A5-594B-9B4D-E5304C22DB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1" y="1970"/>
                <a:ext cx="96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8618" name="Line 42">
                <a:extLst>
                  <a:ext uri="{FF2B5EF4-FFF2-40B4-BE49-F238E27FC236}">
                    <a16:creationId xmlns:a16="http://schemas.microsoft.com/office/drawing/2014/main" id="{873F4437-55DA-A847-B72A-409E5CF233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51" y="2066"/>
                <a:ext cx="96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8619" name="Text Box 43">
                <a:extLst>
                  <a:ext uri="{FF2B5EF4-FFF2-40B4-BE49-F238E27FC236}">
                    <a16:creationId xmlns:a16="http://schemas.microsoft.com/office/drawing/2014/main" id="{F5568886-FCB6-2548-AA0F-D525475913D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5" y="2135"/>
                <a:ext cx="1584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kumimoji="0" lang="en-US" altLang="en-US" sz="2000"/>
                  <a:t>Uniform Spatial Sub</a:t>
                </a:r>
              </a:p>
            </p:txBody>
          </p:sp>
        </p:grpSp>
        <p:grpSp>
          <p:nvGrpSpPr>
            <p:cNvPr id="408626" name="Group 50">
              <a:extLst>
                <a:ext uri="{FF2B5EF4-FFF2-40B4-BE49-F238E27FC236}">
                  <a16:creationId xmlns:a16="http://schemas.microsoft.com/office/drawing/2014/main" id="{714E81B1-08A0-7942-BFA7-0715BEA75F2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29" y="1202"/>
              <a:ext cx="1236" cy="1183"/>
              <a:chOff x="1663" y="1202"/>
              <a:chExt cx="1236" cy="1183"/>
            </a:xfrm>
          </p:grpSpPr>
          <p:sp>
            <p:nvSpPr>
              <p:cNvPr id="408580" name="Rectangle 4">
                <a:extLst>
                  <a:ext uri="{FF2B5EF4-FFF2-40B4-BE49-F238E27FC236}">
                    <a16:creationId xmlns:a16="http://schemas.microsoft.com/office/drawing/2014/main" id="{3D571936-E32F-5D40-BF59-5548ECFF09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99" y="1202"/>
                <a:ext cx="960" cy="9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8583" name="Rectangle 7">
                <a:extLst>
                  <a:ext uri="{FF2B5EF4-FFF2-40B4-BE49-F238E27FC236}">
                    <a16:creationId xmlns:a16="http://schemas.microsoft.com/office/drawing/2014/main" id="{5D9727D9-0FE5-6941-8991-8CC03B9C157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99" y="1202"/>
                <a:ext cx="480" cy="48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8584" name="Rectangle 8">
                <a:extLst>
                  <a:ext uri="{FF2B5EF4-FFF2-40B4-BE49-F238E27FC236}">
                    <a16:creationId xmlns:a16="http://schemas.microsoft.com/office/drawing/2014/main" id="{8AC46B5C-2314-6344-BE73-EB0691A642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79" y="1682"/>
                <a:ext cx="480" cy="48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8585" name="Rectangle 9">
                <a:extLst>
                  <a:ext uri="{FF2B5EF4-FFF2-40B4-BE49-F238E27FC236}">
                    <a16:creationId xmlns:a16="http://schemas.microsoft.com/office/drawing/2014/main" id="{8C1728DE-2026-EE4A-8A08-C6ABCAC057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79" y="1682"/>
                <a:ext cx="240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8586" name="Rectangle 10">
                <a:extLst>
                  <a:ext uri="{FF2B5EF4-FFF2-40B4-BE49-F238E27FC236}">
                    <a16:creationId xmlns:a16="http://schemas.microsoft.com/office/drawing/2014/main" id="{41205C21-B77C-134C-8CB6-4302B89DBA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19" y="1922"/>
                <a:ext cx="240" cy="24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8587" name="Line 11">
                <a:extLst>
                  <a:ext uri="{FF2B5EF4-FFF2-40B4-BE49-F238E27FC236}">
                    <a16:creationId xmlns:a16="http://schemas.microsoft.com/office/drawing/2014/main" id="{9788BAA4-A765-1643-9820-EAFCB5BF13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39" y="1922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8588" name="Line 12">
                <a:extLst>
                  <a:ext uri="{FF2B5EF4-FFF2-40B4-BE49-F238E27FC236}">
                    <a16:creationId xmlns:a16="http://schemas.microsoft.com/office/drawing/2014/main" id="{933E4DB5-C7B7-214D-AD32-884F437FA70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19" y="2038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8620" name="Text Box 44">
                <a:extLst>
                  <a:ext uri="{FF2B5EF4-FFF2-40B4-BE49-F238E27FC236}">
                    <a16:creationId xmlns:a16="http://schemas.microsoft.com/office/drawing/2014/main" id="{ECDD6811-A5D3-6949-B0D1-7313889D753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63" y="2135"/>
                <a:ext cx="1236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kumimoji="0" lang="en-US" altLang="en-US" sz="2000"/>
                  <a:t>Quadtree/Octree</a:t>
                </a:r>
              </a:p>
            </p:txBody>
          </p:sp>
        </p:grpSp>
        <p:grpSp>
          <p:nvGrpSpPr>
            <p:cNvPr id="408627" name="Group 51">
              <a:extLst>
                <a:ext uri="{FF2B5EF4-FFF2-40B4-BE49-F238E27FC236}">
                  <a16:creationId xmlns:a16="http://schemas.microsoft.com/office/drawing/2014/main" id="{BD5B390A-A2E7-2141-A401-2C98F01EABC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044" y="1207"/>
              <a:ext cx="1152" cy="1183"/>
              <a:chOff x="2999" y="1202"/>
              <a:chExt cx="1152" cy="1183"/>
            </a:xfrm>
          </p:grpSpPr>
          <p:sp>
            <p:nvSpPr>
              <p:cNvPr id="408581" name="Rectangle 5">
                <a:extLst>
                  <a:ext uri="{FF2B5EF4-FFF2-40B4-BE49-F238E27FC236}">
                    <a16:creationId xmlns:a16="http://schemas.microsoft.com/office/drawing/2014/main" id="{7D35CF28-9421-BD4A-B7F3-F8863780F61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47" y="1202"/>
                <a:ext cx="960" cy="9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8589" name="Line 13">
                <a:extLst>
                  <a:ext uri="{FF2B5EF4-FFF2-40B4-BE49-F238E27FC236}">
                    <a16:creationId xmlns:a16="http://schemas.microsoft.com/office/drawing/2014/main" id="{E99FAB49-EAA3-2946-93C2-15FEFC2EB0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5" y="1202"/>
                <a:ext cx="0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8590" name="Line 14">
                <a:extLst>
                  <a:ext uri="{FF2B5EF4-FFF2-40B4-BE49-F238E27FC236}">
                    <a16:creationId xmlns:a16="http://schemas.microsoft.com/office/drawing/2014/main" id="{7C4AFD45-3549-9147-8A3C-292130EACF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35" y="1538"/>
                <a:ext cx="6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8591" name="Line 15">
                <a:extLst>
                  <a:ext uri="{FF2B5EF4-FFF2-40B4-BE49-F238E27FC236}">
                    <a16:creationId xmlns:a16="http://schemas.microsoft.com/office/drawing/2014/main" id="{26F5370A-D7C0-874C-AA30-7B75A825107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719" y="1202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8592" name="Line 16">
                <a:extLst>
                  <a:ext uri="{FF2B5EF4-FFF2-40B4-BE49-F238E27FC236}">
                    <a16:creationId xmlns:a16="http://schemas.microsoft.com/office/drawing/2014/main" id="{0962ED77-DAD2-BF45-9F0E-D233188F9E2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23" y="1538"/>
                <a:ext cx="0" cy="62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8593" name="Line 17">
                <a:extLst>
                  <a:ext uri="{FF2B5EF4-FFF2-40B4-BE49-F238E27FC236}">
                    <a16:creationId xmlns:a16="http://schemas.microsoft.com/office/drawing/2014/main" id="{BD4CC212-2B60-5F49-86A6-F945A244191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23" y="1874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8594" name="Line 18">
                <a:extLst>
                  <a:ext uri="{FF2B5EF4-FFF2-40B4-BE49-F238E27FC236}">
                    <a16:creationId xmlns:a16="http://schemas.microsoft.com/office/drawing/2014/main" id="{81A1BF68-538A-974C-8D6D-104AF10D6D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11" y="187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8621" name="Text Box 45">
                <a:extLst>
                  <a:ext uri="{FF2B5EF4-FFF2-40B4-BE49-F238E27FC236}">
                    <a16:creationId xmlns:a16="http://schemas.microsoft.com/office/drawing/2014/main" id="{5F76965F-E720-1040-9236-887A2F791EF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99" y="2135"/>
                <a:ext cx="115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kumimoji="0" lang="en-US" altLang="en-US" sz="2000"/>
                  <a:t>kd-tree</a:t>
                </a:r>
              </a:p>
            </p:txBody>
          </p:sp>
        </p:grpSp>
        <p:grpSp>
          <p:nvGrpSpPr>
            <p:cNvPr id="408628" name="Group 52">
              <a:extLst>
                <a:ext uri="{FF2B5EF4-FFF2-40B4-BE49-F238E27FC236}">
                  <a16:creationId xmlns:a16="http://schemas.microsoft.com/office/drawing/2014/main" id="{89C1D52A-AE8F-5344-A93C-D48B8E8514A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40" y="1196"/>
              <a:ext cx="1152" cy="1183"/>
              <a:chOff x="4199" y="1202"/>
              <a:chExt cx="1152" cy="1183"/>
            </a:xfrm>
          </p:grpSpPr>
          <p:sp>
            <p:nvSpPr>
              <p:cNvPr id="408582" name="Rectangle 6">
                <a:extLst>
                  <a:ext uri="{FF2B5EF4-FFF2-40B4-BE49-F238E27FC236}">
                    <a16:creationId xmlns:a16="http://schemas.microsoft.com/office/drawing/2014/main" id="{AF3E9FC2-245F-344A-982C-C0EFFB7B84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95" y="1202"/>
                <a:ext cx="960" cy="96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8595" name="Line 19">
                <a:extLst>
                  <a:ext uri="{FF2B5EF4-FFF2-40B4-BE49-F238E27FC236}">
                    <a16:creationId xmlns:a16="http://schemas.microsoft.com/office/drawing/2014/main" id="{8F2FAC57-7974-7843-8F67-8ECFD02BF90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295" y="1202"/>
                <a:ext cx="768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8596" name="Line 20">
                <a:extLst>
                  <a:ext uri="{FF2B5EF4-FFF2-40B4-BE49-F238E27FC236}">
                    <a16:creationId xmlns:a16="http://schemas.microsoft.com/office/drawing/2014/main" id="{B7A385F6-1EE0-0F48-944E-272CE42592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27" y="1538"/>
                <a:ext cx="528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8597" name="Line 21">
                <a:extLst>
                  <a:ext uri="{FF2B5EF4-FFF2-40B4-BE49-F238E27FC236}">
                    <a16:creationId xmlns:a16="http://schemas.microsoft.com/office/drawing/2014/main" id="{3ED3DEA8-93DD-F24B-9B01-266BE961E4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679" y="1634"/>
                <a:ext cx="384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8598" name="Line 22">
                <a:extLst>
                  <a:ext uri="{FF2B5EF4-FFF2-40B4-BE49-F238E27FC236}">
                    <a16:creationId xmlns:a16="http://schemas.microsoft.com/office/drawing/2014/main" id="{66205864-299D-FA4B-9540-13C6270053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823" y="1970"/>
                <a:ext cx="432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8599" name="Line 23">
                <a:extLst>
                  <a:ext uri="{FF2B5EF4-FFF2-40B4-BE49-F238E27FC236}">
                    <a16:creationId xmlns:a16="http://schemas.microsoft.com/office/drawing/2014/main" id="{799B7015-19F0-9043-9315-F80AD0506B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055" y="1922"/>
                <a:ext cx="200" cy="1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8622" name="Text Box 46">
                <a:extLst>
                  <a:ext uri="{FF2B5EF4-FFF2-40B4-BE49-F238E27FC236}">
                    <a16:creationId xmlns:a16="http://schemas.microsoft.com/office/drawing/2014/main" id="{227419D6-72F8-6C49-B83B-618DF6E7C6F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99" y="2135"/>
                <a:ext cx="1152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kumimoji="0" lang="en-US" altLang="en-US" sz="2000"/>
                  <a:t>BSP-tree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620827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Date Placeholder 3">
            <a:extLst>
              <a:ext uri="{FF2B5EF4-FFF2-40B4-BE49-F238E27FC236}">
                <a16:creationId xmlns:a16="http://schemas.microsoft.com/office/drawing/2014/main" id="{8C40B785-A966-A240-A413-8EFDC4AE7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UNC Chapel Hill</a:t>
            </a:r>
          </a:p>
        </p:txBody>
      </p:sp>
      <p:sp>
        <p:nvSpPr>
          <p:cNvPr id="62" name="Footer Placeholder 4">
            <a:extLst>
              <a:ext uri="{FF2B5EF4-FFF2-40B4-BE49-F238E27FC236}">
                <a16:creationId xmlns:a16="http://schemas.microsoft.com/office/drawing/2014/main" id="{40B00864-F48B-3348-B6BB-9ADDF8DC6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M. C. Lin</a:t>
            </a:r>
          </a:p>
        </p:txBody>
      </p:sp>
      <p:sp>
        <p:nvSpPr>
          <p:cNvPr id="409602" name="Rectangle 2">
            <a:extLst>
              <a:ext uri="{FF2B5EF4-FFF2-40B4-BE49-F238E27FC236}">
                <a16:creationId xmlns:a16="http://schemas.microsoft.com/office/drawing/2014/main" id="{0FDC7336-BE33-BF48-B18F-55BD8E3C0C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Uniform Spatial Subdivision</a:t>
            </a:r>
          </a:p>
        </p:txBody>
      </p:sp>
      <p:sp>
        <p:nvSpPr>
          <p:cNvPr id="409603" name="Rectangle 3">
            <a:extLst>
              <a:ext uri="{FF2B5EF4-FFF2-40B4-BE49-F238E27FC236}">
                <a16:creationId xmlns:a16="http://schemas.microsoft.com/office/drawing/2014/main" id="{C6E05574-CD28-5A4C-A755-26A419D715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2438" y="1527175"/>
            <a:ext cx="8294687" cy="3889375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ct val="10000"/>
              </a:spcAft>
            </a:pPr>
            <a:r>
              <a:rPr lang="en-US" altLang="en-US" sz="2600">
                <a:latin typeface="Times" pitchFamily="2" charset="0"/>
                <a:cs typeface="Times New Roman" panose="02020603050405020304" pitchFamily="18" charset="0"/>
              </a:rPr>
              <a:t>Decompose the objects (the entire simulated environment) into identical cells arranged in a fixed, regular grids (equal size boxes or voxels)</a:t>
            </a:r>
          </a:p>
          <a:p>
            <a:pPr>
              <a:lnSpc>
                <a:spcPct val="90000"/>
              </a:lnSpc>
              <a:spcAft>
                <a:spcPct val="10000"/>
              </a:spcAft>
            </a:pPr>
            <a:r>
              <a:rPr lang="en-US" altLang="en-US" sz="2600">
                <a:latin typeface="Times" pitchFamily="2" charset="0"/>
                <a:cs typeface="Times New Roman" panose="02020603050405020304" pitchFamily="18" charset="0"/>
              </a:rPr>
              <a:t>To represent an object, only need to decide which cells are occupied.  To perform collision detection, check if any cell is occupied by two object</a:t>
            </a:r>
            <a:r>
              <a:rPr lang="en-US" altLang="en-US" sz="2600"/>
              <a:t>  </a:t>
            </a:r>
          </a:p>
          <a:p>
            <a:pPr>
              <a:lnSpc>
                <a:spcPct val="90000"/>
              </a:lnSpc>
              <a:spcAft>
                <a:spcPct val="10000"/>
              </a:spcAft>
            </a:pPr>
            <a:r>
              <a:rPr lang="en-US" altLang="en-US" sz="2600">
                <a:latin typeface="Times" pitchFamily="2" charset="0"/>
                <a:cs typeface="Times New Roman" panose="02020603050405020304" pitchFamily="18" charset="0"/>
              </a:rPr>
              <a:t>Storage:  to represent an object at resolution of </a:t>
            </a:r>
            <a:r>
              <a:rPr lang="en-US" altLang="en-US" sz="2600" i="1">
                <a:latin typeface="Times" pitchFamily="2" charset="0"/>
                <a:cs typeface="Times New Roman" panose="02020603050405020304" pitchFamily="18" charset="0"/>
              </a:rPr>
              <a:t>n</a:t>
            </a:r>
            <a:r>
              <a:rPr lang="en-US" altLang="en-US" sz="2600">
                <a:latin typeface="Times" pitchFamily="2" charset="0"/>
                <a:cs typeface="Times New Roman" panose="02020603050405020304" pitchFamily="18" charset="0"/>
              </a:rPr>
              <a:t> voxels per dimension requires upto </a:t>
            </a:r>
            <a:r>
              <a:rPr lang="en-US" altLang="en-US" sz="2600" i="1">
                <a:latin typeface="Times" pitchFamily="2" charset="0"/>
                <a:cs typeface="Times New Roman" panose="02020603050405020304" pitchFamily="18" charset="0"/>
              </a:rPr>
              <a:t>n</a:t>
            </a:r>
            <a:r>
              <a:rPr lang="en-US" altLang="en-US" sz="2600" i="1" baseline="30000">
                <a:latin typeface="Times" pitchFamily="2" charset="0"/>
                <a:cs typeface="Times New Roman" panose="02020603050405020304" pitchFamily="18" charset="0"/>
              </a:rPr>
              <a:t>3</a:t>
            </a:r>
            <a:r>
              <a:rPr lang="en-US" altLang="en-US" sz="2600">
                <a:latin typeface="Times" pitchFamily="2" charset="0"/>
                <a:cs typeface="Times New Roman" panose="02020603050405020304" pitchFamily="18" charset="0"/>
              </a:rPr>
              <a:t> cells</a:t>
            </a:r>
            <a:r>
              <a:rPr lang="en-US" altLang="en-US" sz="2600"/>
              <a:t> </a:t>
            </a:r>
          </a:p>
          <a:p>
            <a:pPr>
              <a:lnSpc>
                <a:spcPct val="90000"/>
              </a:lnSpc>
              <a:spcAft>
                <a:spcPct val="10000"/>
              </a:spcAft>
            </a:pPr>
            <a:r>
              <a:rPr lang="en-US" altLang="en-US" sz="2600">
                <a:latin typeface="Times" pitchFamily="2" charset="0"/>
                <a:cs typeface="Times New Roman" panose="02020603050405020304" pitchFamily="18" charset="0"/>
              </a:rPr>
              <a:t>Accuracy:  solids can only be “approximated” </a:t>
            </a:r>
          </a:p>
        </p:txBody>
      </p:sp>
      <p:sp>
        <p:nvSpPr>
          <p:cNvPr id="409663" name="Rectangle 63">
            <a:extLst>
              <a:ext uri="{FF2B5EF4-FFF2-40B4-BE49-F238E27FC236}">
                <a16:creationId xmlns:a16="http://schemas.microsoft.com/office/drawing/2014/main" id="{128059FE-DC48-9847-BB89-3F4E533D38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9100" y="5281613"/>
            <a:ext cx="3908425" cy="1443037"/>
          </a:xfrm>
          <a:prstGeom prst="rect">
            <a:avLst/>
          </a:prstGeom>
          <a:solidFill>
            <a:schemeClr val="accent2"/>
          </a:solidFill>
          <a:ln w="28575" cap="sq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04" name="Oval 4">
            <a:extLst>
              <a:ext uri="{FF2B5EF4-FFF2-40B4-BE49-F238E27FC236}">
                <a16:creationId xmlns:a16="http://schemas.microsoft.com/office/drawing/2014/main" id="{44B28C7A-9F77-7840-9D5D-67F1F1B417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650" y="5894388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05" name="Oval 5">
            <a:extLst>
              <a:ext uri="{FF2B5EF4-FFF2-40B4-BE49-F238E27FC236}">
                <a16:creationId xmlns:a16="http://schemas.microsoft.com/office/drawing/2014/main" id="{7900C12C-21AC-D34C-9086-1DC337822C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62325" y="5969000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06" name="Oval 6">
            <a:extLst>
              <a:ext uri="{FF2B5EF4-FFF2-40B4-BE49-F238E27FC236}">
                <a16:creationId xmlns:a16="http://schemas.microsoft.com/office/drawing/2014/main" id="{1E168031-88CF-5449-80AE-D2777B882B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0913" y="6110288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07" name="Oval 7">
            <a:extLst>
              <a:ext uri="{FF2B5EF4-FFF2-40B4-BE49-F238E27FC236}">
                <a16:creationId xmlns:a16="http://schemas.microsoft.com/office/drawing/2014/main" id="{078A6BC3-B889-114B-A45D-60DBB07135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3950" y="6154738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08" name="Oval 8">
            <a:extLst>
              <a:ext uri="{FF2B5EF4-FFF2-40B4-BE49-F238E27FC236}">
                <a16:creationId xmlns:a16="http://schemas.microsoft.com/office/drawing/2014/main" id="{B00CC44A-5BD3-DC43-8122-353CA7282C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6513" y="6100763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09" name="Oval 9">
            <a:extLst>
              <a:ext uri="{FF2B5EF4-FFF2-40B4-BE49-F238E27FC236}">
                <a16:creationId xmlns:a16="http://schemas.microsoft.com/office/drawing/2014/main" id="{EB1428F5-E6FD-1F48-82DB-C49F9D9B6A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5263" y="6037263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10" name="Oval 10">
            <a:extLst>
              <a:ext uri="{FF2B5EF4-FFF2-40B4-BE49-F238E27FC236}">
                <a16:creationId xmlns:a16="http://schemas.microsoft.com/office/drawing/2014/main" id="{E3C40D6A-B178-1F4B-A2CA-8C3735F7BF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5125" y="6061075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11" name="Oval 11">
            <a:extLst>
              <a:ext uri="{FF2B5EF4-FFF2-40B4-BE49-F238E27FC236}">
                <a16:creationId xmlns:a16="http://schemas.microsoft.com/office/drawing/2014/main" id="{C5E1285E-4A27-624E-800D-2607B1B10B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2925" y="6122988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12" name="Oval 12">
            <a:extLst>
              <a:ext uri="{FF2B5EF4-FFF2-40B4-BE49-F238E27FC236}">
                <a16:creationId xmlns:a16="http://schemas.microsoft.com/office/drawing/2014/main" id="{E135D7D5-2E68-8B4A-9D38-B770197846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21200" y="6191250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13" name="Oval 13">
            <a:extLst>
              <a:ext uri="{FF2B5EF4-FFF2-40B4-BE49-F238E27FC236}">
                <a16:creationId xmlns:a16="http://schemas.microsoft.com/office/drawing/2014/main" id="{A32D618E-D02E-D54D-ACEF-934C83BAE3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4550" y="6129338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14" name="Oval 14">
            <a:extLst>
              <a:ext uri="{FF2B5EF4-FFF2-40B4-BE49-F238E27FC236}">
                <a16:creationId xmlns:a16="http://schemas.microsoft.com/office/drawing/2014/main" id="{9167BC0F-405C-5F40-A084-EDE77C532F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3138" y="5989638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15" name="Oval 15">
            <a:extLst>
              <a:ext uri="{FF2B5EF4-FFF2-40B4-BE49-F238E27FC236}">
                <a16:creationId xmlns:a16="http://schemas.microsoft.com/office/drawing/2014/main" id="{05762C85-14D9-C045-8BD8-E206BF1E2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0138" y="5861050"/>
            <a:ext cx="304800" cy="304800"/>
          </a:xfrm>
          <a:prstGeom prst="ellipse">
            <a:avLst/>
          </a:prstGeom>
          <a:solidFill>
            <a:schemeClr val="accent1"/>
          </a:solidFill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09616" name="Group 16">
            <a:extLst>
              <a:ext uri="{FF2B5EF4-FFF2-40B4-BE49-F238E27FC236}">
                <a16:creationId xmlns:a16="http://schemas.microsoft.com/office/drawing/2014/main" id="{759AB515-D697-8A48-AEC9-600B4999C615}"/>
              </a:ext>
            </a:extLst>
          </p:cNvPr>
          <p:cNvGrpSpPr>
            <a:grpSpLocks/>
          </p:cNvGrpSpPr>
          <p:nvPr/>
        </p:nvGrpSpPr>
        <p:grpSpPr bwMode="auto">
          <a:xfrm>
            <a:off x="5019675" y="5654675"/>
            <a:ext cx="414338" cy="414338"/>
            <a:chOff x="3606" y="978"/>
            <a:chExt cx="261" cy="261"/>
          </a:xfrm>
        </p:grpSpPr>
        <p:sp>
          <p:nvSpPr>
            <p:cNvPr id="409617" name="Oval 17">
              <a:extLst>
                <a:ext uri="{FF2B5EF4-FFF2-40B4-BE49-F238E27FC236}">
                  <a16:creationId xmlns:a16="http://schemas.microsoft.com/office/drawing/2014/main" id="{F9622469-A756-C649-8C14-2685F3CCBF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6" y="978"/>
              <a:ext cx="261" cy="261"/>
            </a:xfrm>
            <a:prstGeom prst="ellipse">
              <a:avLst/>
            </a:prstGeom>
            <a:solidFill>
              <a:schemeClr val="accent1"/>
            </a:solidFill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18" name="Oval 18">
              <a:extLst>
                <a:ext uri="{FF2B5EF4-FFF2-40B4-BE49-F238E27FC236}">
                  <a16:creationId xmlns:a16="http://schemas.microsoft.com/office/drawing/2014/main" id="{80281570-40C3-E444-9399-EA25B26F79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4" y="1033"/>
              <a:ext cx="57" cy="57"/>
            </a:xfrm>
            <a:prstGeom prst="ellipse">
              <a:avLst/>
            </a:prstGeom>
            <a:solidFill>
              <a:schemeClr val="bg2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19" name="Oval 19">
              <a:extLst>
                <a:ext uri="{FF2B5EF4-FFF2-40B4-BE49-F238E27FC236}">
                  <a16:creationId xmlns:a16="http://schemas.microsoft.com/office/drawing/2014/main" id="{F46863F0-AF22-7046-AC3E-D1B683A35C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58" y="1034"/>
              <a:ext cx="57" cy="57"/>
            </a:xfrm>
            <a:prstGeom prst="ellipse">
              <a:avLst/>
            </a:prstGeom>
            <a:solidFill>
              <a:schemeClr val="bg2"/>
            </a:solidFill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20" name="Freeform 20">
              <a:extLst>
                <a:ext uri="{FF2B5EF4-FFF2-40B4-BE49-F238E27FC236}">
                  <a16:creationId xmlns:a16="http://schemas.microsoft.com/office/drawing/2014/main" id="{BD5ED8D7-8AD3-EF42-AFE8-784753ADB6D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4" y="1131"/>
              <a:ext cx="156" cy="51"/>
            </a:xfrm>
            <a:custGeom>
              <a:avLst/>
              <a:gdLst>
                <a:gd name="T0" fmla="*/ 0 w 156"/>
                <a:gd name="T1" fmla="*/ 0 h 51"/>
                <a:gd name="T2" fmla="*/ 84 w 156"/>
                <a:gd name="T3" fmla="*/ 50 h 51"/>
                <a:gd name="T4" fmla="*/ 156 w 156"/>
                <a:gd name="T5" fmla="*/ 3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6" h="51">
                  <a:moveTo>
                    <a:pt x="0" y="0"/>
                  </a:moveTo>
                  <a:cubicBezTo>
                    <a:pt x="29" y="24"/>
                    <a:pt x="58" y="49"/>
                    <a:pt x="84" y="50"/>
                  </a:cubicBezTo>
                  <a:cubicBezTo>
                    <a:pt x="110" y="51"/>
                    <a:pt x="144" y="11"/>
                    <a:pt x="156" y="3"/>
                  </a:cubicBezTo>
                </a:path>
              </a:pathLst>
            </a:custGeom>
            <a:noFill/>
            <a:ln w="38100">
              <a:solidFill>
                <a:schemeClr val="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09621" name="Line 21">
            <a:extLst>
              <a:ext uri="{FF2B5EF4-FFF2-40B4-BE49-F238E27FC236}">
                <a16:creationId xmlns:a16="http://schemas.microsoft.com/office/drawing/2014/main" id="{A7BBF833-BA9F-2045-80F5-69F51F660AF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69000" y="6038850"/>
            <a:ext cx="0" cy="4572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22" name="Line 22">
            <a:extLst>
              <a:ext uri="{FF2B5EF4-FFF2-40B4-BE49-F238E27FC236}">
                <a16:creationId xmlns:a16="http://schemas.microsoft.com/office/drawing/2014/main" id="{2CFD1B42-661D-E34E-96C6-CD3C7B74450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69000" y="5810250"/>
            <a:ext cx="228600" cy="2286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23" name="Line 23">
            <a:extLst>
              <a:ext uri="{FF2B5EF4-FFF2-40B4-BE49-F238E27FC236}">
                <a16:creationId xmlns:a16="http://schemas.microsoft.com/office/drawing/2014/main" id="{310B436C-075C-3F47-B0FE-BF2C24F4105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664200" y="5810250"/>
            <a:ext cx="304800" cy="2286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24" name="Line 24">
            <a:extLst>
              <a:ext uri="{FF2B5EF4-FFF2-40B4-BE49-F238E27FC236}">
                <a16:creationId xmlns:a16="http://schemas.microsoft.com/office/drawing/2014/main" id="{E8712128-2BE7-344A-A6CD-CA000C6D660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511800" y="5505450"/>
            <a:ext cx="152400" cy="3048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25" name="Line 25">
            <a:extLst>
              <a:ext uri="{FF2B5EF4-FFF2-40B4-BE49-F238E27FC236}">
                <a16:creationId xmlns:a16="http://schemas.microsoft.com/office/drawing/2014/main" id="{66F51342-7A2A-B74E-85F9-F4DD6B131C2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33988" y="5756275"/>
            <a:ext cx="411162" cy="157163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26" name="Line 26">
            <a:extLst>
              <a:ext uri="{FF2B5EF4-FFF2-40B4-BE49-F238E27FC236}">
                <a16:creationId xmlns:a16="http://schemas.microsoft.com/office/drawing/2014/main" id="{7C7FA250-96A7-6A4B-8E76-BC7B7D066D6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121400" y="5581650"/>
            <a:ext cx="76200" cy="2286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27" name="Line 27">
            <a:extLst>
              <a:ext uri="{FF2B5EF4-FFF2-40B4-BE49-F238E27FC236}">
                <a16:creationId xmlns:a16="http://schemas.microsoft.com/office/drawing/2014/main" id="{4DDE81C3-67B1-9342-8BD0-042808D61BC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97600" y="5734050"/>
            <a:ext cx="304800" cy="762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28" name="Line 28">
            <a:extLst>
              <a:ext uri="{FF2B5EF4-FFF2-40B4-BE49-F238E27FC236}">
                <a16:creationId xmlns:a16="http://schemas.microsoft.com/office/drawing/2014/main" id="{E6970915-01F1-A945-8FD4-31B0078DF6A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969000" y="6038850"/>
            <a:ext cx="304800" cy="1524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29" name="Line 29">
            <a:extLst>
              <a:ext uri="{FF2B5EF4-FFF2-40B4-BE49-F238E27FC236}">
                <a16:creationId xmlns:a16="http://schemas.microsoft.com/office/drawing/2014/main" id="{510381A0-FF1B-F742-9124-DF712CD4971D}"/>
              </a:ext>
            </a:extLst>
          </p:cNvPr>
          <p:cNvSpPr>
            <a:spLocks noChangeShapeType="1"/>
          </p:cNvSpPr>
          <p:nvPr/>
        </p:nvSpPr>
        <p:spPr bwMode="auto">
          <a:xfrm>
            <a:off x="6273800" y="6038850"/>
            <a:ext cx="228600" cy="762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30" name="Line 30">
            <a:extLst>
              <a:ext uri="{FF2B5EF4-FFF2-40B4-BE49-F238E27FC236}">
                <a16:creationId xmlns:a16="http://schemas.microsoft.com/office/drawing/2014/main" id="{86900016-AF9B-324D-AE39-9024C3598E9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73800" y="5886450"/>
            <a:ext cx="152400" cy="1524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31" name="Line 31">
            <a:extLst>
              <a:ext uri="{FF2B5EF4-FFF2-40B4-BE49-F238E27FC236}">
                <a16:creationId xmlns:a16="http://schemas.microsoft.com/office/drawing/2014/main" id="{071E3580-6A41-B644-940F-805CF35E762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16600" y="6191250"/>
            <a:ext cx="152400" cy="762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09632" name="Group 32">
            <a:extLst>
              <a:ext uri="{FF2B5EF4-FFF2-40B4-BE49-F238E27FC236}">
                <a16:creationId xmlns:a16="http://schemas.microsoft.com/office/drawing/2014/main" id="{1EA03A9B-CF79-534D-B8EA-B6807BED1F95}"/>
              </a:ext>
            </a:extLst>
          </p:cNvPr>
          <p:cNvGrpSpPr>
            <a:grpSpLocks/>
          </p:cNvGrpSpPr>
          <p:nvPr/>
        </p:nvGrpSpPr>
        <p:grpSpPr bwMode="auto">
          <a:xfrm>
            <a:off x="3073400" y="5429250"/>
            <a:ext cx="2514600" cy="1143000"/>
            <a:chOff x="4032" y="2352"/>
            <a:chExt cx="1584" cy="720"/>
          </a:xfrm>
        </p:grpSpPr>
        <p:sp>
          <p:nvSpPr>
            <p:cNvPr id="409633" name="Rectangle 33">
              <a:extLst>
                <a:ext uri="{FF2B5EF4-FFF2-40B4-BE49-F238E27FC236}">
                  <a16:creationId xmlns:a16="http://schemas.microsoft.com/office/drawing/2014/main" id="{3563E06C-27E3-E64A-A01A-0C0D5136DF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2352"/>
              <a:ext cx="1584" cy="720"/>
            </a:xfrm>
            <a:prstGeom prst="rect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34" name="Line 34">
              <a:extLst>
                <a:ext uri="{FF2B5EF4-FFF2-40B4-BE49-F238E27FC236}">
                  <a16:creationId xmlns:a16="http://schemas.microsoft.com/office/drawing/2014/main" id="{77F2E699-EC36-3443-B324-C2B6D0501E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76" y="2352"/>
              <a:ext cx="0" cy="72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35" name="Line 35">
              <a:extLst>
                <a:ext uri="{FF2B5EF4-FFF2-40B4-BE49-F238E27FC236}">
                  <a16:creationId xmlns:a16="http://schemas.microsoft.com/office/drawing/2014/main" id="{213CC8EB-6AF3-BD46-8FAF-D52CCCD9E4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20" y="2352"/>
              <a:ext cx="0" cy="72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36" name="Line 36">
              <a:extLst>
                <a:ext uri="{FF2B5EF4-FFF2-40B4-BE49-F238E27FC236}">
                  <a16:creationId xmlns:a16="http://schemas.microsoft.com/office/drawing/2014/main" id="{D2C9C597-06BA-B84B-A25E-BF5600ACA6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64" y="2352"/>
              <a:ext cx="0" cy="72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37" name="Line 37">
              <a:extLst>
                <a:ext uri="{FF2B5EF4-FFF2-40B4-BE49-F238E27FC236}">
                  <a16:creationId xmlns:a16="http://schemas.microsoft.com/office/drawing/2014/main" id="{DA46F73B-742C-614E-B982-86340701B1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08" y="2352"/>
              <a:ext cx="0" cy="72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38" name="Line 38">
              <a:extLst>
                <a:ext uri="{FF2B5EF4-FFF2-40B4-BE49-F238E27FC236}">
                  <a16:creationId xmlns:a16="http://schemas.microsoft.com/office/drawing/2014/main" id="{23544E7E-E6B0-7E4D-8156-0FC3D206A40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52" y="2352"/>
              <a:ext cx="0" cy="72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39" name="Line 39">
              <a:extLst>
                <a:ext uri="{FF2B5EF4-FFF2-40B4-BE49-F238E27FC236}">
                  <a16:creationId xmlns:a16="http://schemas.microsoft.com/office/drawing/2014/main" id="{11232A44-9B32-F84F-97ED-ED46856486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96" y="2352"/>
              <a:ext cx="0" cy="72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40" name="Line 40">
              <a:extLst>
                <a:ext uri="{FF2B5EF4-FFF2-40B4-BE49-F238E27FC236}">
                  <a16:creationId xmlns:a16="http://schemas.microsoft.com/office/drawing/2014/main" id="{20FACE8F-7673-0740-B2A0-A21631442D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40" y="2352"/>
              <a:ext cx="0" cy="72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41" name="Line 41">
              <a:extLst>
                <a:ext uri="{FF2B5EF4-FFF2-40B4-BE49-F238E27FC236}">
                  <a16:creationId xmlns:a16="http://schemas.microsoft.com/office/drawing/2014/main" id="{C92FCECC-C98D-5F4E-8A29-4BDB1743B1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84" y="2352"/>
              <a:ext cx="0" cy="72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42" name="Line 42">
              <a:extLst>
                <a:ext uri="{FF2B5EF4-FFF2-40B4-BE49-F238E27FC236}">
                  <a16:creationId xmlns:a16="http://schemas.microsoft.com/office/drawing/2014/main" id="{744D9FC3-379B-5E4F-B329-D1D30183AB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328" y="2352"/>
              <a:ext cx="0" cy="72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43" name="Line 43">
              <a:extLst>
                <a:ext uri="{FF2B5EF4-FFF2-40B4-BE49-F238E27FC236}">
                  <a16:creationId xmlns:a16="http://schemas.microsoft.com/office/drawing/2014/main" id="{8EBED1DC-220F-FA49-ACB0-6905F04E19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72" y="2352"/>
              <a:ext cx="0" cy="72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44" name="Line 44">
              <a:extLst>
                <a:ext uri="{FF2B5EF4-FFF2-40B4-BE49-F238E27FC236}">
                  <a16:creationId xmlns:a16="http://schemas.microsoft.com/office/drawing/2014/main" id="{4F026D87-5CA2-D84E-9BB2-3453C8DEDBD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32" y="2496"/>
              <a:ext cx="1584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45" name="Line 45">
              <a:extLst>
                <a:ext uri="{FF2B5EF4-FFF2-40B4-BE49-F238E27FC236}">
                  <a16:creationId xmlns:a16="http://schemas.microsoft.com/office/drawing/2014/main" id="{79C5DE08-7C5F-944C-A706-A9911C5343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32" y="2640"/>
              <a:ext cx="1584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46" name="Line 46">
              <a:extLst>
                <a:ext uri="{FF2B5EF4-FFF2-40B4-BE49-F238E27FC236}">
                  <a16:creationId xmlns:a16="http://schemas.microsoft.com/office/drawing/2014/main" id="{8B0A6173-9149-3C4D-885F-98EF91D71F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32" y="2784"/>
              <a:ext cx="1584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647" name="Line 47">
              <a:extLst>
                <a:ext uri="{FF2B5EF4-FFF2-40B4-BE49-F238E27FC236}">
                  <a16:creationId xmlns:a16="http://schemas.microsoft.com/office/drawing/2014/main" id="{71EAD43D-4FCD-5949-AB1D-A0ED0AACBB3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32" y="2928"/>
              <a:ext cx="1584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09648" name="Rectangle 48">
            <a:extLst>
              <a:ext uri="{FF2B5EF4-FFF2-40B4-BE49-F238E27FC236}">
                <a16:creationId xmlns:a16="http://schemas.microsoft.com/office/drawing/2014/main" id="{244D902A-16FC-4E4F-B62B-B8B2BC08E2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8000" y="5429250"/>
            <a:ext cx="1143000" cy="1143000"/>
          </a:xfrm>
          <a:prstGeom prst="rect">
            <a:avLst/>
          </a:prstGeom>
          <a:noFill/>
          <a:ln w="9525">
            <a:solidFill>
              <a:srgbClr val="80808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49" name="Line 49">
            <a:extLst>
              <a:ext uri="{FF2B5EF4-FFF2-40B4-BE49-F238E27FC236}">
                <a16:creationId xmlns:a16="http://schemas.microsoft.com/office/drawing/2014/main" id="{FB9B88A7-A725-224F-BC39-99EB23456450}"/>
              </a:ext>
            </a:extLst>
          </p:cNvPr>
          <p:cNvSpPr>
            <a:spLocks noChangeShapeType="1"/>
          </p:cNvSpPr>
          <p:nvPr/>
        </p:nvSpPr>
        <p:spPr bwMode="auto">
          <a:xfrm>
            <a:off x="5816600" y="5429250"/>
            <a:ext cx="0" cy="1143000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50" name="Line 50">
            <a:extLst>
              <a:ext uri="{FF2B5EF4-FFF2-40B4-BE49-F238E27FC236}">
                <a16:creationId xmlns:a16="http://schemas.microsoft.com/office/drawing/2014/main" id="{36717A3B-40F4-7944-AC0C-2C06DE69584B}"/>
              </a:ext>
            </a:extLst>
          </p:cNvPr>
          <p:cNvSpPr>
            <a:spLocks noChangeShapeType="1"/>
          </p:cNvSpPr>
          <p:nvPr/>
        </p:nvSpPr>
        <p:spPr bwMode="auto">
          <a:xfrm>
            <a:off x="6045200" y="5429250"/>
            <a:ext cx="0" cy="1143000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51" name="Line 51">
            <a:extLst>
              <a:ext uri="{FF2B5EF4-FFF2-40B4-BE49-F238E27FC236}">
                <a16:creationId xmlns:a16="http://schemas.microsoft.com/office/drawing/2014/main" id="{FA83DA4C-F15A-6942-B323-F491A3A776B3}"/>
              </a:ext>
            </a:extLst>
          </p:cNvPr>
          <p:cNvSpPr>
            <a:spLocks noChangeShapeType="1"/>
          </p:cNvSpPr>
          <p:nvPr/>
        </p:nvSpPr>
        <p:spPr bwMode="auto">
          <a:xfrm>
            <a:off x="6273800" y="5429250"/>
            <a:ext cx="0" cy="1143000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52" name="Line 52">
            <a:extLst>
              <a:ext uri="{FF2B5EF4-FFF2-40B4-BE49-F238E27FC236}">
                <a16:creationId xmlns:a16="http://schemas.microsoft.com/office/drawing/2014/main" id="{6C703827-AEE9-CC4C-B6E0-AE6CD8F05034}"/>
              </a:ext>
            </a:extLst>
          </p:cNvPr>
          <p:cNvSpPr>
            <a:spLocks noChangeShapeType="1"/>
          </p:cNvSpPr>
          <p:nvPr/>
        </p:nvSpPr>
        <p:spPr bwMode="auto">
          <a:xfrm>
            <a:off x="6502400" y="5429250"/>
            <a:ext cx="0" cy="1143000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53" name="Line 53">
            <a:extLst>
              <a:ext uri="{FF2B5EF4-FFF2-40B4-BE49-F238E27FC236}">
                <a16:creationId xmlns:a16="http://schemas.microsoft.com/office/drawing/2014/main" id="{DE746160-A1CD-3F48-BE02-9E8121EA33BE}"/>
              </a:ext>
            </a:extLst>
          </p:cNvPr>
          <p:cNvSpPr>
            <a:spLocks noChangeShapeType="1"/>
          </p:cNvSpPr>
          <p:nvPr/>
        </p:nvSpPr>
        <p:spPr bwMode="auto">
          <a:xfrm>
            <a:off x="5588000" y="5657850"/>
            <a:ext cx="1143000" cy="0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54" name="Line 54">
            <a:extLst>
              <a:ext uri="{FF2B5EF4-FFF2-40B4-BE49-F238E27FC236}">
                <a16:creationId xmlns:a16="http://schemas.microsoft.com/office/drawing/2014/main" id="{E45C0000-780B-B84B-BAA2-1BF6DA3048AD}"/>
              </a:ext>
            </a:extLst>
          </p:cNvPr>
          <p:cNvSpPr>
            <a:spLocks noChangeShapeType="1"/>
          </p:cNvSpPr>
          <p:nvPr/>
        </p:nvSpPr>
        <p:spPr bwMode="auto">
          <a:xfrm>
            <a:off x="5588000" y="5886450"/>
            <a:ext cx="1143000" cy="0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55" name="Line 55">
            <a:extLst>
              <a:ext uri="{FF2B5EF4-FFF2-40B4-BE49-F238E27FC236}">
                <a16:creationId xmlns:a16="http://schemas.microsoft.com/office/drawing/2014/main" id="{55B4DF8D-7ED7-F246-9244-41887E7B8FD8}"/>
              </a:ext>
            </a:extLst>
          </p:cNvPr>
          <p:cNvSpPr>
            <a:spLocks noChangeShapeType="1"/>
          </p:cNvSpPr>
          <p:nvPr/>
        </p:nvSpPr>
        <p:spPr bwMode="auto">
          <a:xfrm>
            <a:off x="5588000" y="6115050"/>
            <a:ext cx="1143000" cy="0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56" name="Line 56">
            <a:extLst>
              <a:ext uri="{FF2B5EF4-FFF2-40B4-BE49-F238E27FC236}">
                <a16:creationId xmlns:a16="http://schemas.microsoft.com/office/drawing/2014/main" id="{A1BA1768-AFD5-194B-B2A5-1853BDEA8C2B}"/>
              </a:ext>
            </a:extLst>
          </p:cNvPr>
          <p:cNvSpPr>
            <a:spLocks noChangeShapeType="1"/>
          </p:cNvSpPr>
          <p:nvPr/>
        </p:nvSpPr>
        <p:spPr bwMode="auto">
          <a:xfrm>
            <a:off x="5588000" y="6343650"/>
            <a:ext cx="1143000" cy="0"/>
          </a:xfrm>
          <a:prstGeom prst="line">
            <a:avLst/>
          </a:prstGeom>
          <a:noFill/>
          <a:ln w="9525">
            <a:solidFill>
              <a:srgbClr val="8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57" name="Rectangle 57">
            <a:extLst>
              <a:ext uri="{FF2B5EF4-FFF2-40B4-BE49-F238E27FC236}">
                <a16:creationId xmlns:a16="http://schemas.microsoft.com/office/drawing/2014/main" id="{CFD13DF9-DE59-2C4D-958B-B828328066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0800" y="5657850"/>
            <a:ext cx="228600" cy="228600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58" name="Rectangle 58">
            <a:extLst>
              <a:ext uri="{FF2B5EF4-FFF2-40B4-BE49-F238E27FC236}">
                <a16:creationId xmlns:a16="http://schemas.microsoft.com/office/drawing/2014/main" id="{70BEDB92-5EA4-1F4D-ADE8-3E1B96FEC0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9400" y="5657850"/>
            <a:ext cx="228600" cy="228600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59" name="Rectangle 59">
            <a:extLst>
              <a:ext uri="{FF2B5EF4-FFF2-40B4-BE49-F238E27FC236}">
                <a16:creationId xmlns:a16="http://schemas.microsoft.com/office/drawing/2014/main" id="{AD5CE3BD-9F69-324B-86EB-AB1E6E420E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0800" y="5886450"/>
            <a:ext cx="228600" cy="228600"/>
          </a:xfrm>
          <a:prstGeom prst="rect">
            <a:avLst/>
          </a:prstGeom>
          <a:noFill/>
          <a:ln w="38100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4125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Date Placeholder 3">
            <a:extLst>
              <a:ext uri="{FF2B5EF4-FFF2-40B4-BE49-F238E27FC236}">
                <a16:creationId xmlns:a16="http://schemas.microsoft.com/office/drawing/2014/main" id="{1872E5F8-7A89-744E-A097-BF3770903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UNC Chapel Hill</a:t>
            </a:r>
          </a:p>
        </p:txBody>
      </p:sp>
      <p:sp>
        <p:nvSpPr>
          <p:cNvPr id="47" name="Footer Placeholder 4">
            <a:extLst>
              <a:ext uri="{FF2B5EF4-FFF2-40B4-BE49-F238E27FC236}">
                <a16:creationId xmlns:a16="http://schemas.microsoft.com/office/drawing/2014/main" id="{075AF36E-BCF9-9D4A-AC54-7DCE1715F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M. C. Lin</a:t>
            </a:r>
          </a:p>
        </p:txBody>
      </p:sp>
      <p:sp>
        <p:nvSpPr>
          <p:cNvPr id="411650" name="Rectangle 2">
            <a:extLst>
              <a:ext uri="{FF2B5EF4-FFF2-40B4-BE49-F238E27FC236}">
                <a16:creationId xmlns:a16="http://schemas.microsoft.com/office/drawing/2014/main" id="{35F4E56E-4061-1241-B2D3-093932AC8E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Octrees</a:t>
            </a:r>
          </a:p>
        </p:txBody>
      </p:sp>
      <p:sp>
        <p:nvSpPr>
          <p:cNvPr id="411651" name="Rectangle 3">
            <a:extLst>
              <a:ext uri="{FF2B5EF4-FFF2-40B4-BE49-F238E27FC236}">
                <a16:creationId xmlns:a16="http://schemas.microsoft.com/office/drawing/2014/main" id="{33562B20-F729-3342-9644-C974452FD2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4850" y="1582738"/>
            <a:ext cx="7772400" cy="4114800"/>
          </a:xfrm>
        </p:spPr>
        <p:txBody>
          <a:bodyPr/>
          <a:lstStyle/>
          <a:p>
            <a:pPr>
              <a:spcAft>
                <a:spcPct val="30000"/>
              </a:spcAft>
            </a:pPr>
            <a:r>
              <a:rPr lang="en-US" altLang="en-US" sz="2800" i="1">
                <a:latin typeface="Times" pitchFamily="2" charset="0"/>
                <a:cs typeface="Times New Roman" panose="02020603050405020304" pitchFamily="18" charset="0"/>
              </a:rPr>
              <a:t>Quadtree</a:t>
            </a:r>
            <a:r>
              <a:rPr lang="en-US" altLang="en-US" sz="2800">
                <a:latin typeface="Times" pitchFamily="2" charset="0"/>
                <a:cs typeface="Times New Roman" panose="02020603050405020304" pitchFamily="18" charset="0"/>
              </a:rPr>
              <a:t> is derived  by  subdividing  a  2D-plane  in  both  dimensions  to  form 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quadra</a:t>
            </a:r>
            <a:r>
              <a:rPr lang="en-US" altLang="en-US" sz="2800">
                <a:latin typeface="Times New Roman" panose="02020603050405020304" pitchFamily="18" charset="0"/>
              </a:rPr>
              <a:t>nts </a:t>
            </a:r>
          </a:p>
          <a:p>
            <a:pPr>
              <a:spcAft>
                <a:spcPct val="30000"/>
              </a:spcAft>
            </a:pPr>
            <a:r>
              <a:rPr lang="en-US" altLang="en-US" sz="2800">
                <a:latin typeface="Times" pitchFamily="2" charset="0"/>
                <a:cs typeface="Times New Roman" panose="02020603050405020304" pitchFamily="18" charset="0"/>
              </a:rPr>
              <a:t>Octrees are a 3D-extension of quad</a:t>
            </a:r>
            <a:r>
              <a:rPr lang="en-US" altLang="en-US" sz="2800">
                <a:latin typeface="Times New Roman" panose="02020603050405020304" pitchFamily="18" charset="0"/>
              </a:rPr>
              <a:t>tree</a:t>
            </a:r>
          </a:p>
          <a:p>
            <a:pPr>
              <a:spcAft>
                <a:spcPct val="30000"/>
              </a:spcAft>
            </a:pPr>
            <a:r>
              <a:rPr lang="en-US" altLang="en-US" sz="2800">
                <a:latin typeface="Times" pitchFamily="2" charset="0"/>
                <a:cs typeface="Times New Roman" panose="02020603050405020304" pitchFamily="18" charset="0"/>
              </a:rPr>
              <a:t>Use divide-and-conquer</a:t>
            </a:r>
            <a:r>
              <a:rPr lang="en-US" altLang="en-US" sz="2800">
                <a:latin typeface="Times New Roman" panose="02020603050405020304" pitchFamily="18" charset="0"/>
              </a:rPr>
              <a:t> </a:t>
            </a:r>
          </a:p>
          <a:p>
            <a:pPr>
              <a:spcAft>
                <a:spcPct val="30000"/>
              </a:spcAft>
            </a:pPr>
            <a:r>
              <a:rPr lang="en-US" altLang="en-US" sz="2800">
                <a:latin typeface="Times" pitchFamily="2" charset="0"/>
                <a:cs typeface="Times New Roman" panose="02020603050405020304" pitchFamily="18" charset="0"/>
              </a:rPr>
              <a:t>Reduce storage requirements (in comparison to grids/voxels</a:t>
            </a:r>
            <a:r>
              <a:rPr lang="en-US" altLang="en-US" sz="2800">
                <a:latin typeface="Times New Roman" panose="02020603050405020304" pitchFamily="18" charset="0"/>
              </a:rPr>
              <a:t>)</a:t>
            </a:r>
          </a:p>
        </p:txBody>
      </p:sp>
      <p:grpSp>
        <p:nvGrpSpPr>
          <p:cNvPr id="411718" name="Group 70">
            <a:extLst>
              <a:ext uri="{FF2B5EF4-FFF2-40B4-BE49-F238E27FC236}">
                <a16:creationId xmlns:a16="http://schemas.microsoft.com/office/drawing/2014/main" id="{EA8845E2-054C-4943-B822-D58E5885238B}"/>
              </a:ext>
            </a:extLst>
          </p:cNvPr>
          <p:cNvGrpSpPr>
            <a:grpSpLocks/>
          </p:cNvGrpSpPr>
          <p:nvPr/>
        </p:nvGrpSpPr>
        <p:grpSpPr bwMode="auto">
          <a:xfrm>
            <a:off x="2870200" y="5119688"/>
            <a:ext cx="4076700" cy="1487487"/>
            <a:chOff x="1887" y="3287"/>
            <a:chExt cx="2462" cy="909"/>
          </a:xfrm>
        </p:grpSpPr>
        <p:sp>
          <p:nvSpPr>
            <p:cNvPr id="411652" name="Rectangle 4">
              <a:extLst>
                <a:ext uri="{FF2B5EF4-FFF2-40B4-BE49-F238E27FC236}">
                  <a16:creationId xmlns:a16="http://schemas.microsoft.com/office/drawing/2014/main" id="{DD5FBAB2-4DB5-1240-B9CD-E53CE7C2E0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7" y="3287"/>
              <a:ext cx="2462" cy="909"/>
            </a:xfrm>
            <a:prstGeom prst="rect">
              <a:avLst/>
            </a:prstGeom>
            <a:solidFill>
              <a:schemeClr val="accent2"/>
            </a:solidFill>
            <a:ln w="28575" cap="sq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54" name="Oval 6">
              <a:extLst>
                <a:ext uri="{FF2B5EF4-FFF2-40B4-BE49-F238E27FC236}">
                  <a16:creationId xmlns:a16="http://schemas.microsoft.com/office/drawing/2014/main" id="{51C7AF35-0C1B-334D-A66F-500593DAE8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9" y="3673"/>
              <a:ext cx="192" cy="19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55" name="Oval 7">
              <a:extLst>
                <a:ext uri="{FF2B5EF4-FFF2-40B4-BE49-F238E27FC236}">
                  <a16:creationId xmlns:a16="http://schemas.microsoft.com/office/drawing/2014/main" id="{67C72660-B090-734D-AF0F-8261B0C015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1" y="3720"/>
              <a:ext cx="192" cy="19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56" name="Oval 8">
              <a:extLst>
                <a:ext uri="{FF2B5EF4-FFF2-40B4-BE49-F238E27FC236}">
                  <a16:creationId xmlns:a16="http://schemas.microsoft.com/office/drawing/2014/main" id="{4F7EDE87-5DD2-D147-8152-BF84775CBB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2" y="3809"/>
              <a:ext cx="192" cy="19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57" name="Oval 9">
              <a:extLst>
                <a:ext uri="{FF2B5EF4-FFF2-40B4-BE49-F238E27FC236}">
                  <a16:creationId xmlns:a16="http://schemas.microsoft.com/office/drawing/2014/main" id="{DCC3FBE9-EB1A-2C47-B4B8-60C3996F4E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1" y="3837"/>
              <a:ext cx="192" cy="19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58" name="Oval 10">
              <a:extLst>
                <a:ext uri="{FF2B5EF4-FFF2-40B4-BE49-F238E27FC236}">
                  <a16:creationId xmlns:a16="http://schemas.microsoft.com/office/drawing/2014/main" id="{32415877-3DAD-BE40-BFBB-DB5511BA5F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6" y="3803"/>
              <a:ext cx="192" cy="19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59" name="Oval 11">
              <a:extLst>
                <a:ext uri="{FF2B5EF4-FFF2-40B4-BE49-F238E27FC236}">
                  <a16:creationId xmlns:a16="http://schemas.microsoft.com/office/drawing/2014/main" id="{8C8E64D0-DE1E-E14A-8E44-7FE602B141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6" y="3763"/>
              <a:ext cx="192" cy="19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60" name="Oval 12">
              <a:extLst>
                <a:ext uri="{FF2B5EF4-FFF2-40B4-BE49-F238E27FC236}">
                  <a16:creationId xmlns:a16="http://schemas.microsoft.com/office/drawing/2014/main" id="{BD0A0C9E-3C35-1043-BBA0-2DBF25921B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3" y="3778"/>
              <a:ext cx="192" cy="19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61" name="Oval 13">
              <a:extLst>
                <a:ext uri="{FF2B5EF4-FFF2-40B4-BE49-F238E27FC236}">
                  <a16:creationId xmlns:a16="http://schemas.microsoft.com/office/drawing/2014/main" id="{DBE26B67-CB5D-044D-AFAD-94FD8B4B79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5" y="3817"/>
              <a:ext cx="192" cy="19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62" name="Oval 14">
              <a:extLst>
                <a:ext uri="{FF2B5EF4-FFF2-40B4-BE49-F238E27FC236}">
                  <a16:creationId xmlns:a16="http://schemas.microsoft.com/office/drawing/2014/main" id="{ED67B137-13DE-9948-A397-2CE034D680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1" y="3860"/>
              <a:ext cx="192" cy="19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63" name="Oval 15">
              <a:extLst>
                <a:ext uri="{FF2B5EF4-FFF2-40B4-BE49-F238E27FC236}">
                  <a16:creationId xmlns:a16="http://schemas.microsoft.com/office/drawing/2014/main" id="{DA92A6B9-73F8-B248-862B-D06F30D97B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55" y="3821"/>
              <a:ext cx="192" cy="19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64" name="Oval 16">
              <a:extLst>
                <a:ext uri="{FF2B5EF4-FFF2-40B4-BE49-F238E27FC236}">
                  <a16:creationId xmlns:a16="http://schemas.microsoft.com/office/drawing/2014/main" id="{A266D945-A912-464A-A8CC-B82B1C807C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36" y="3733"/>
              <a:ext cx="192" cy="19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65" name="Oval 17">
              <a:extLst>
                <a:ext uri="{FF2B5EF4-FFF2-40B4-BE49-F238E27FC236}">
                  <a16:creationId xmlns:a16="http://schemas.microsoft.com/office/drawing/2014/main" id="{B113B3C3-6DA1-0D4C-8266-E7AF992A92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16" y="3652"/>
              <a:ext cx="192" cy="192"/>
            </a:xfrm>
            <a:prstGeom prst="ellipse">
              <a:avLst/>
            </a:prstGeom>
            <a:solidFill>
              <a:schemeClr val="accent1"/>
            </a:solidFill>
            <a:ln w="190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11666" name="Group 18">
              <a:extLst>
                <a:ext uri="{FF2B5EF4-FFF2-40B4-BE49-F238E27FC236}">
                  <a16:creationId xmlns:a16="http://schemas.microsoft.com/office/drawing/2014/main" id="{BB467FD7-F307-0D4E-BC85-EA1C3096263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85" y="3522"/>
              <a:ext cx="261" cy="261"/>
              <a:chOff x="3606" y="978"/>
              <a:chExt cx="261" cy="261"/>
            </a:xfrm>
          </p:grpSpPr>
          <p:sp>
            <p:nvSpPr>
              <p:cNvPr id="411667" name="Oval 19">
                <a:extLst>
                  <a:ext uri="{FF2B5EF4-FFF2-40B4-BE49-F238E27FC236}">
                    <a16:creationId xmlns:a16="http://schemas.microsoft.com/office/drawing/2014/main" id="{0419C181-66A6-AB4A-9BE9-57C50718F72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06" y="978"/>
                <a:ext cx="261" cy="261"/>
              </a:xfrm>
              <a:prstGeom prst="ellipse">
                <a:avLst/>
              </a:prstGeom>
              <a:solidFill>
                <a:schemeClr val="accent1"/>
              </a:solidFill>
              <a:ln w="190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668" name="Oval 20">
                <a:extLst>
                  <a:ext uri="{FF2B5EF4-FFF2-40B4-BE49-F238E27FC236}">
                    <a16:creationId xmlns:a16="http://schemas.microsoft.com/office/drawing/2014/main" id="{AE2A1828-C9F8-D943-BB69-67E75A4636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54" y="1033"/>
                <a:ext cx="57" cy="57"/>
              </a:xfrm>
              <a:prstGeom prst="ellipse">
                <a:avLst/>
              </a:prstGeom>
              <a:solidFill>
                <a:schemeClr val="bg2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669" name="Oval 21">
                <a:extLst>
                  <a:ext uri="{FF2B5EF4-FFF2-40B4-BE49-F238E27FC236}">
                    <a16:creationId xmlns:a16="http://schemas.microsoft.com/office/drawing/2014/main" id="{20DBA86E-EADC-B14D-85F6-9688846BB3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58" y="1034"/>
                <a:ext cx="57" cy="57"/>
              </a:xfrm>
              <a:prstGeom prst="ellipse">
                <a:avLst/>
              </a:prstGeom>
              <a:solidFill>
                <a:schemeClr val="bg2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1670" name="Freeform 22">
                <a:extLst>
                  <a:ext uri="{FF2B5EF4-FFF2-40B4-BE49-F238E27FC236}">
                    <a16:creationId xmlns:a16="http://schemas.microsoft.com/office/drawing/2014/main" id="{2730A6A1-8C9A-F14D-B196-67070032DC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54" y="1131"/>
                <a:ext cx="156" cy="51"/>
              </a:xfrm>
              <a:custGeom>
                <a:avLst/>
                <a:gdLst>
                  <a:gd name="T0" fmla="*/ 0 w 156"/>
                  <a:gd name="T1" fmla="*/ 0 h 51"/>
                  <a:gd name="T2" fmla="*/ 84 w 156"/>
                  <a:gd name="T3" fmla="*/ 50 h 51"/>
                  <a:gd name="T4" fmla="*/ 156 w 156"/>
                  <a:gd name="T5" fmla="*/ 3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56" h="51">
                    <a:moveTo>
                      <a:pt x="0" y="0"/>
                    </a:moveTo>
                    <a:cubicBezTo>
                      <a:pt x="29" y="24"/>
                      <a:pt x="58" y="49"/>
                      <a:pt x="84" y="50"/>
                    </a:cubicBezTo>
                    <a:cubicBezTo>
                      <a:pt x="110" y="51"/>
                      <a:pt x="144" y="11"/>
                      <a:pt x="156" y="3"/>
                    </a:cubicBezTo>
                  </a:path>
                </a:pathLst>
              </a:custGeom>
              <a:noFill/>
              <a:ln w="254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11671" name="Line 23">
              <a:extLst>
                <a:ext uri="{FF2B5EF4-FFF2-40B4-BE49-F238E27FC236}">
                  <a16:creationId xmlns:a16="http://schemas.microsoft.com/office/drawing/2014/main" id="{0A5D2387-3961-AA4F-B5CA-795435C459A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83" y="3764"/>
              <a:ext cx="0" cy="288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72" name="Line 24">
              <a:extLst>
                <a:ext uri="{FF2B5EF4-FFF2-40B4-BE49-F238E27FC236}">
                  <a16:creationId xmlns:a16="http://schemas.microsoft.com/office/drawing/2014/main" id="{EC09BCE3-591A-E349-97F3-301B6201DC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83" y="3620"/>
              <a:ext cx="144" cy="144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73" name="Line 25">
              <a:extLst>
                <a:ext uri="{FF2B5EF4-FFF2-40B4-BE49-F238E27FC236}">
                  <a16:creationId xmlns:a16="http://schemas.microsoft.com/office/drawing/2014/main" id="{F95323E6-8E0F-194C-9125-22D1AC96C2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591" y="3620"/>
              <a:ext cx="192" cy="144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74" name="Line 26">
              <a:extLst>
                <a:ext uri="{FF2B5EF4-FFF2-40B4-BE49-F238E27FC236}">
                  <a16:creationId xmlns:a16="http://schemas.microsoft.com/office/drawing/2014/main" id="{CEAE5FA1-3D58-F044-8DAF-FBF85BCAE35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495" y="3428"/>
              <a:ext cx="96" cy="192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75" name="Line 27">
              <a:extLst>
                <a:ext uri="{FF2B5EF4-FFF2-40B4-BE49-F238E27FC236}">
                  <a16:creationId xmlns:a16="http://schemas.microsoft.com/office/drawing/2014/main" id="{73DF30BA-7700-8B4A-8F77-30A09CEDBE3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51" y="3620"/>
              <a:ext cx="240" cy="48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76" name="Line 28">
              <a:extLst>
                <a:ext uri="{FF2B5EF4-FFF2-40B4-BE49-F238E27FC236}">
                  <a16:creationId xmlns:a16="http://schemas.microsoft.com/office/drawing/2014/main" id="{0E4E6627-D5D5-9349-AD49-ED75E646A77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879" y="3476"/>
              <a:ext cx="48" cy="144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77" name="Line 29">
              <a:extLst>
                <a:ext uri="{FF2B5EF4-FFF2-40B4-BE49-F238E27FC236}">
                  <a16:creationId xmlns:a16="http://schemas.microsoft.com/office/drawing/2014/main" id="{6E84519A-A803-F14C-B045-637F233E00A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27" y="3572"/>
              <a:ext cx="192" cy="48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78" name="Line 30">
              <a:extLst>
                <a:ext uri="{FF2B5EF4-FFF2-40B4-BE49-F238E27FC236}">
                  <a16:creationId xmlns:a16="http://schemas.microsoft.com/office/drawing/2014/main" id="{37680C80-6BD1-5149-BDFF-7E4BA207F7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83" y="3764"/>
              <a:ext cx="192" cy="96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79" name="Line 31">
              <a:extLst>
                <a:ext uri="{FF2B5EF4-FFF2-40B4-BE49-F238E27FC236}">
                  <a16:creationId xmlns:a16="http://schemas.microsoft.com/office/drawing/2014/main" id="{3C3F469F-98CC-5D4C-8D61-DF89276185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75" y="3764"/>
              <a:ext cx="144" cy="48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80" name="Line 32">
              <a:extLst>
                <a:ext uri="{FF2B5EF4-FFF2-40B4-BE49-F238E27FC236}">
                  <a16:creationId xmlns:a16="http://schemas.microsoft.com/office/drawing/2014/main" id="{9CD662F8-E9FB-D440-A111-95B4AB3D589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975" y="3668"/>
              <a:ext cx="96" cy="96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81" name="Line 33">
              <a:extLst>
                <a:ext uri="{FF2B5EF4-FFF2-40B4-BE49-F238E27FC236}">
                  <a16:creationId xmlns:a16="http://schemas.microsoft.com/office/drawing/2014/main" id="{0383D613-39D2-1B41-8353-E8E591D045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687" y="3860"/>
              <a:ext cx="96" cy="48"/>
            </a:xfrm>
            <a:prstGeom prst="line">
              <a:avLst/>
            </a:prstGeom>
            <a:noFill/>
            <a:ln w="38100">
              <a:solidFill>
                <a:srgbClr val="00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83" name="Rectangle 35">
              <a:extLst>
                <a:ext uri="{FF2B5EF4-FFF2-40B4-BE49-F238E27FC236}">
                  <a16:creationId xmlns:a16="http://schemas.microsoft.com/office/drawing/2014/main" id="{5AB9BB47-61C7-AA4E-822B-ACD0C29013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59" y="3380"/>
              <a:ext cx="2302" cy="720"/>
            </a:xfrm>
            <a:prstGeom prst="rect">
              <a:avLst/>
            </a:prstGeom>
            <a:noFill/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88" name="Line 40">
              <a:extLst>
                <a:ext uri="{FF2B5EF4-FFF2-40B4-BE49-F238E27FC236}">
                  <a16:creationId xmlns:a16="http://schemas.microsoft.com/office/drawing/2014/main" id="{1CEFC17C-9EF8-D240-8D0C-D414C668A5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3" y="3386"/>
              <a:ext cx="0" cy="72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90" name="Line 42">
              <a:extLst>
                <a:ext uri="{FF2B5EF4-FFF2-40B4-BE49-F238E27FC236}">
                  <a16:creationId xmlns:a16="http://schemas.microsoft.com/office/drawing/2014/main" id="{890B63D0-062A-E840-BDD5-26F0E71780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2" y="3380"/>
              <a:ext cx="0" cy="381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91" name="Line 43">
              <a:extLst>
                <a:ext uri="{FF2B5EF4-FFF2-40B4-BE49-F238E27FC236}">
                  <a16:creationId xmlns:a16="http://schemas.microsoft.com/office/drawing/2014/main" id="{ECDE5678-8827-3A4E-A0A3-4DD4E3A3A8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79" y="3380"/>
              <a:ext cx="0" cy="72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95" name="Line 47">
              <a:extLst>
                <a:ext uri="{FF2B5EF4-FFF2-40B4-BE49-F238E27FC236}">
                  <a16:creationId xmlns:a16="http://schemas.microsoft.com/office/drawing/2014/main" id="{5D7BA451-6584-994D-BBE7-051D198AF6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5" y="3748"/>
              <a:ext cx="2302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97" name="Line 49">
              <a:extLst>
                <a:ext uri="{FF2B5EF4-FFF2-40B4-BE49-F238E27FC236}">
                  <a16:creationId xmlns:a16="http://schemas.microsoft.com/office/drawing/2014/main" id="{4FD1776A-E286-B14A-8F4E-F894981125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2" y="3934"/>
              <a:ext cx="1139" cy="0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703" name="Line 55">
              <a:extLst>
                <a:ext uri="{FF2B5EF4-FFF2-40B4-BE49-F238E27FC236}">
                  <a16:creationId xmlns:a16="http://schemas.microsoft.com/office/drawing/2014/main" id="{F087AE71-083C-4249-8D24-DDDC4B6FA8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25" y="3564"/>
              <a:ext cx="1138" cy="1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712" name="Line 64">
              <a:extLst>
                <a:ext uri="{FF2B5EF4-FFF2-40B4-BE49-F238E27FC236}">
                  <a16:creationId xmlns:a16="http://schemas.microsoft.com/office/drawing/2014/main" id="{E4C0F584-9507-C344-B18A-CBF4F629A43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83" y="3567"/>
              <a:ext cx="12" cy="194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714" name="Line 66">
              <a:extLst>
                <a:ext uri="{FF2B5EF4-FFF2-40B4-BE49-F238E27FC236}">
                  <a16:creationId xmlns:a16="http://schemas.microsoft.com/office/drawing/2014/main" id="{F59CB05D-D8E4-364E-AC68-4F4CFFE621E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527" y="3567"/>
              <a:ext cx="5" cy="184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715" name="Line 67">
              <a:extLst>
                <a:ext uri="{FF2B5EF4-FFF2-40B4-BE49-F238E27FC236}">
                  <a16:creationId xmlns:a16="http://schemas.microsoft.com/office/drawing/2014/main" id="{9FECB539-FEE7-864A-A674-15266AB130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36" y="3656"/>
              <a:ext cx="540" cy="5"/>
            </a:xfrm>
            <a:prstGeom prst="line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716" name="Rectangle 68">
              <a:extLst>
                <a:ext uri="{FF2B5EF4-FFF2-40B4-BE49-F238E27FC236}">
                  <a16:creationId xmlns:a16="http://schemas.microsoft.com/office/drawing/2014/main" id="{27F0E527-A583-E34A-BFBC-E3AD6F270E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1" y="3648"/>
              <a:ext cx="113" cy="96"/>
            </a:xfrm>
            <a:prstGeom prst="rect">
              <a:avLst/>
            </a:prstGeom>
            <a:noFill/>
            <a:ln w="28575" cap="sq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717" name="Rectangle 69">
              <a:extLst>
                <a:ext uri="{FF2B5EF4-FFF2-40B4-BE49-F238E27FC236}">
                  <a16:creationId xmlns:a16="http://schemas.microsoft.com/office/drawing/2014/main" id="{6B8C7D19-856F-7740-86D6-075D376809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6" y="3563"/>
              <a:ext cx="113" cy="96"/>
            </a:xfrm>
            <a:prstGeom prst="rect">
              <a:avLst/>
            </a:prstGeom>
            <a:noFill/>
            <a:ln w="28575" cap="sq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7028042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Date Placeholder 3">
            <a:extLst>
              <a:ext uri="{FF2B5EF4-FFF2-40B4-BE49-F238E27FC236}">
                <a16:creationId xmlns:a16="http://schemas.microsoft.com/office/drawing/2014/main" id="{DF4AB723-1521-B741-9D9F-1D47A4335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UNC Chapel Hill</a:t>
            </a:r>
          </a:p>
        </p:txBody>
      </p:sp>
      <p:sp>
        <p:nvSpPr>
          <p:cNvPr id="60" name="Footer Placeholder 4">
            <a:extLst>
              <a:ext uri="{FF2B5EF4-FFF2-40B4-BE49-F238E27FC236}">
                <a16:creationId xmlns:a16="http://schemas.microsoft.com/office/drawing/2014/main" id="{C93995C7-9715-A842-87FE-BDEAEFC07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M. C. Lin</a:t>
            </a:r>
          </a:p>
        </p:txBody>
      </p:sp>
      <p:sp>
        <p:nvSpPr>
          <p:cNvPr id="423938" name="Rectangle 2">
            <a:extLst>
              <a:ext uri="{FF2B5EF4-FFF2-40B4-BE49-F238E27FC236}">
                <a16:creationId xmlns:a16="http://schemas.microsoft.com/office/drawing/2014/main" id="{01B370A8-896D-9D4C-BD20-FF2F32E088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BVH vs. Spatial Partitioning</a:t>
            </a:r>
          </a:p>
        </p:txBody>
      </p:sp>
      <p:sp>
        <p:nvSpPr>
          <p:cNvPr id="423939" name="Rectangle 3">
            <a:extLst>
              <a:ext uri="{FF2B5EF4-FFF2-40B4-BE49-F238E27FC236}">
                <a16:creationId xmlns:a16="http://schemas.microsoft.com/office/drawing/2014/main" id="{5C776999-F9D3-C94C-AFEE-0C4A438D1F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i="1"/>
              <a:t>BVH:			    SP:</a:t>
            </a:r>
          </a:p>
          <a:p>
            <a:pPr>
              <a:buFont typeface="Wingdings" pitchFamily="2" charset="2"/>
              <a:buNone/>
            </a:pPr>
            <a:r>
              <a:rPr lang="en-US" altLang="en-US" sz="2800" b="0"/>
              <a:t>- Object centric 		     - Space centric</a:t>
            </a:r>
          </a:p>
          <a:p>
            <a:pPr>
              <a:buFont typeface="Wingdings" pitchFamily="2" charset="2"/>
              <a:buNone/>
            </a:pPr>
            <a:r>
              <a:rPr lang="en-US" altLang="en-US" sz="2800" b="0"/>
              <a:t>- Spatial redundancy	     - Object redundancy</a:t>
            </a:r>
          </a:p>
        </p:txBody>
      </p:sp>
      <p:sp>
        <p:nvSpPr>
          <p:cNvPr id="423956" name="Line 20">
            <a:extLst>
              <a:ext uri="{FF2B5EF4-FFF2-40B4-BE49-F238E27FC236}">
                <a16:creationId xmlns:a16="http://schemas.microsoft.com/office/drawing/2014/main" id="{BDD67AEB-1450-B84F-B0D3-B3BD4AE2F40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00200" y="4343400"/>
            <a:ext cx="1143000" cy="685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57" name="Oval 21">
            <a:extLst>
              <a:ext uri="{FF2B5EF4-FFF2-40B4-BE49-F238E27FC236}">
                <a16:creationId xmlns:a16="http://schemas.microsoft.com/office/drawing/2014/main" id="{0E3B7265-0A86-0A49-BF70-D0934B3623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4648200"/>
            <a:ext cx="457200" cy="457200"/>
          </a:xfrm>
          <a:prstGeom prst="ellipse">
            <a:avLst/>
          </a:prstGeom>
          <a:solidFill>
            <a:srgbClr val="FF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58" name="Line 22">
            <a:extLst>
              <a:ext uri="{FF2B5EF4-FFF2-40B4-BE49-F238E27FC236}">
                <a16:creationId xmlns:a16="http://schemas.microsoft.com/office/drawing/2014/main" id="{CDCC31BC-05E4-5145-973C-C246DD855CE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600200" y="5105400"/>
            <a:ext cx="685800" cy="3048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59" name="Line 23">
            <a:extLst>
              <a:ext uri="{FF2B5EF4-FFF2-40B4-BE49-F238E27FC236}">
                <a16:creationId xmlns:a16="http://schemas.microsoft.com/office/drawing/2014/main" id="{0CD18967-CF1F-7347-8A00-BD709AA2EDC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00200" y="4343400"/>
            <a:ext cx="1143000" cy="3810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60" name="Line 24">
            <a:extLst>
              <a:ext uri="{FF2B5EF4-FFF2-40B4-BE49-F238E27FC236}">
                <a16:creationId xmlns:a16="http://schemas.microsoft.com/office/drawing/2014/main" id="{228AE9D2-24BD-8241-9118-B52F595031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00200" y="4191000"/>
            <a:ext cx="609600" cy="53340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61" name="Oval 25">
            <a:extLst>
              <a:ext uri="{FF2B5EF4-FFF2-40B4-BE49-F238E27FC236}">
                <a16:creationId xmlns:a16="http://schemas.microsoft.com/office/drawing/2014/main" id="{9111F33A-C743-454D-B50C-A126602AB2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5334000"/>
            <a:ext cx="304800" cy="3048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66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62" name="Oval 26">
            <a:extLst>
              <a:ext uri="{FF2B5EF4-FFF2-40B4-BE49-F238E27FC236}">
                <a16:creationId xmlns:a16="http://schemas.microsoft.com/office/drawing/2014/main" id="{90E6D5C7-9701-0242-8C3E-1B061CCF11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5181600"/>
            <a:ext cx="304800" cy="304800"/>
          </a:xfrm>
          <a:prstGeom prst="ellipse">
            <a:avLst/>
          </a:prstGeom>
          <a:solidFill>
            <a:srgbClr val="8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63" name="Line 27">
            <a:extLst>
              <a:ext uri="{FF2B5EF4-FFF2-40B4-BE49-F238E27FC236}">
                <a16:creationId xmlns:a16="http://schemas.microsoft.com/office/drawing/2014/main" id="{CEA82C71-E7F0-D949-B5B6-4EA9AC84D8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91200" y="4191000"/>
            <a:ext cx="1143000" cy="6858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64" name="Oval 28">
            <a:extLst>
              <a:ext uri="{FF2B5EF4-FFF2-40B4-BE49-F238E27FC236}">
                <a16:creationId xmlns:a16="http://schemas.microsoft.com/office/drawing/2014/main" id="{76DB0CA8-5BBB-7F4C-A6F0-042C5AA745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495800"/>
            <a:ext cx="457200" cy="457200"/>
          </a:xfrm>
          <a:prstGeom prst="ellipse">
            <a:avLst/>
          </a:prstGeom>
          <a:solidFill>
            <a:srgbClr val="FF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65" name="Line 29">
            <a:extLst>
              <a:ext uri="{FF2B5EF4-FFF2-40B4-BE49-F238E27FC236}">
                <a16:creationId xmlns:a16="http://schemas.microsoft.com/office/drawing/2014/main" id="{8311E1A1-2147-4C42-823F-788848BE2E0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791200" y="4953000"/>
            <a:ext cx="685800" cy="304800"/>
          </a:xfrm>
          <a:prstGeom prst="line">
            <a:avLst/>
          </a:prstGeom>
          <a:noFill/>
          <a:ln w="38100">
            <a:solidFill>
              <a:srgbClr val="00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66" name="Line 30">
            <a:extLst>
              <a:ext uri="{FF2B5EF4-FFF2-40B4-BE49-F238E27FC236}">
                <a16:creationId xmlns:a16="http://schemas.microsoft.com/office/drawing/2014/main" id="{916EC57C-CAC9-B749-A3C1-98098FC890E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91200" y="4191000"/>
            <a:ext cx="1143000" cy="3810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67" name="Line 31">
            <a:extLst>
              <a:ext uri="{FF2B5EF4-FFF2-40B4-BE49-F238E27FC236}">
                <a16:creationId xmlns:a16="http://schemas.microsoft.com/office/drawing/2014/main" id="{0203071B-93AD-8149-B2D9-A2286269AF0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91200" y="4038600"/>
            <a:ext cx="609600" cy="53340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68" name="Oval 32">
            <a:extLst>
              <a:ext uri="{FF2B5EF4-FFF2-40B4-BE49-F238E27FC236}">
                <a16:creationId xmlns:a16="http://schemas.microsoft.com/office/drawing/2014/main" id="{178EC733-6B2A-724C-8BF6-B61CA8F83C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5181600"/>
            <a:ext cx="304800" cy="3048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FF66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69" name="Oval 33">
            <a:extLst>
              <a:ext uri="{FF2B5EF4-FFF2-40B4-BE49-F238E27FC236}">
                <a16:creationId xmlns:a16="http://schemas.microsoft.com/office/drawing/2014/main" id="{D68717EC-8106-6F40-AE5F-6B5D4E6AC8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5029200"/>
            <a:ext cx="304800" cy="304800"/>
          </a:xfrm>
          <a:prstGeom prst="ellipse">
            <a:avLst/>
          </a:prstGeom>
          <a:solidFill>
            <a:srgbClr val="8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70" name="Rectangle 34">
            <a:extLst>
              <a:ext uri="{FF2B5EF4-FFF2-40B4-BE49-F238E27FC236}">
                <a16:creationId xmlns:a16="http://schemas.microsoft.com/office/drawing/2014/main" id="{5346751B-F5CC-1B4F-A13A-89F87729F0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886200"/>
            <a:ext cx="1981200" cy="198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71" name="Rectangle 35">
            <a:extLst>
              <a:ext uri="{FF2B5EF4-FFF2-40B4-BE49-F238E27FC236}">
                <a16:creationId xmlns:a16="http://schemas.microsoft.com/office/drawing/2014/main" id="{457B7C3A-2CC5-3942-9EC3-5C7FBCF685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4648200"/>
            <a:ext cx="457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72" name="Rectangle 36">
            <a:extLst>
              <a:ext uri="{FF2B5EF4-FFF2-40B4-BE49-F238E27FC236}">
                <a16:creationId xmlns:a16="http://schemas.microsoft.com/office/drawing/2014/main" id="{B7213DBB-78DB-2045-B28A-22FBF88A1C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4191000"/>
            <a:ext cx="609600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73" name="Rectangle 37">
            <a:extLst>
              <a:ext uri="{FF2B5EF4-FFF2-40B4-BE49-F238E27FC236}">
                <a16:creationId xmlns:a16="http://schemas.microsoft.com/office/drawing/2014/main" id="{A2A21091-8A8D-E847-B555-5A45B1D6ED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886200"/>
            <a:ext cx="9906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74" name="Rectangle 38">
            <a:extLst>
              <a:ext uri="{FF2B5EF4-FFF2-40B4-BE49-F238E27FC236}">
                <a16:creationId xmlns:a16="http://schemas.microsoft.com/office/drawing/2014/main" id="{288C8E9C-1BB0-D74F-BECB-7CE9E997C8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876800"/>
            <a:ext cx="9906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75" name="Rectangle 39">
            <a:extLst>
              <a:ext uri="{FF2B5EF4-FFF2-40B4-BE49-F238E27FC236}">
                <a16:creationId xmlns:a16="http://schemas.microsoft.com/office/drawing/2014/main" id="{49F3A053-0C9D-6548-A668-449350599D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3886200"/>
            <a:ext cx="9906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76" name="Rectangle 40">
            <a:extLst>
              <a:ext uri="{FF2B5EF4-FFF2-40B4-BE49-F238E27FC236}">
                <a16:creationId xmlns:a16="http://schemas.microsoft.com/office/drawing/2014/main" id="{55015A1E-5B05-534E-A4D7-9082F2EA54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876800"/>
            <a:ext cx="990600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77" name="Rectangle 41">
            <a:extLst>
              <a:ext uri="{FF2B5EF4-FFF2-40B4-BE49-F238E27FC236}">
                <a16:creationId xmlns:a16="http://schemas.microsoft.com/office/drawing/2014/main" id="{D0DE393F-B079-FD4B-A19E-1604CCA129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19400" y="51816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78" name="Rectangle 42">
            <a:extLst>
              <a:ext uri="{FF2B5EF4-FFF2-40B4-BE49-F238E27FC236}">
                <a16:creationId xmlns:a16="http://schemas.microsoft.com/office/drawing/2014/main" id="{F2F3C253-AD4E-914B-82FD-3FFED5094E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5105400"/>
            <a:ext cx="685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79" name="Line 43">
            <a:extLst>
              <a:ext uri="{FF2B5EF4-FFF2-40B4-BE49-F238E27FC236}">
                <a16:creationId xmlns:a16="http://schemas.microsoft.com/office/drawing/2014/main" id="{0F81CC9F-8AB1-494E-9F8F-EC4EC4115A74}"/>
              </a:ext>
            </a:extLst>
          </p:cNvPr>
          <p:cNvSpPr>
            <a:spLocks noChangeShapeType="1"/>
          </p:cNvSpPr>
          <p:nvPr/>
        </p:nvSpPr>
        <p:spPr bwMode="auto">
          <a:xfrm>
            <a:off x="6140450" y="3886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80" name="Line 44">
            <a:extLst>
              <a:ext uri="{FF2B5EF4-FFF2-40B4-BE49-F238E27FC236}">
                <a16:creationId xmlns:a16="http://schemas.microsoft.com/office/drawing/2014/main" id="{E9146643-DBD5-514D-B96F-F16BF62ED26A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6134100" y="3886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81" name="Line 45">
            <a:extLst>
              <a:ext uri="{FF2B5EF4-FFF2-40B4-BE49-F238E27FC236}">
                <a16:creationId xmlns:a16="http://schemas.microsoft.com/office/drawing/2014/main" id="{9C4184E3-84E6-3246-A5C0-B308C3B08427}"/>
              </a:ext>
            </a:extLst>
          </p:cNvPr>
          <p:cNvSpPr>
            <a:spLocks noChangeShapeType="1"/>
          </p:cNvSpPr>
          <p:nvPr/>
        </p:nvSpPr>
        <p:spPr bwMode="auto">
          <a:xfrm>
            <a:off x="7131050" y="3886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82" name="Line 46">
            <a:extLst>
              <a:ext uri="{FF2B5EF4-FFF2-40B4-BE49-F238E27FC236}">
                <a16:creationId xmlns:a16="http://schemas.microsoft.com/office/drawing/2014/main" id="{73033815-3D8A-7048-B68F-8F00BD3D6BC3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7124700" y="38862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83" name="Line 47">
            <a:extLst>
              <a:ext uri="{FF2B5EF4-FFF2-40B4-BE49-F238E27FC236}">
                <a16:creationId xmlns:a16="http://schemas.microsoft.com/office/drawing/2014/main" id="{CCDEED5E-4FCC-C049-9D3E-A64CD7080055}"/>
              </a:ext>
            </a:extLst>
          </p:cNvPr>
          <p:cNvSpPr>
            <a:spLocks noChangeShapeType="1"/>
          </p:cNvSpPr>
          <p:nvPr/>
        </p:nvSpPr>
        <p:spPr bwMode="auto">
          <a:xfrm>
            <a:off x="7131050" y="48768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84" name="Line 48">
            <a:extLst>
              <a:ext uri="{FF2B5EF4-FFF2-40B4-BE49-F238E27FC236}">
                <a16:creationId xmlns:a16="http://schemas.microsoft.com/office/drawing/2014/main" id="{34E4640A-0C3C-7F44-B635-38E3D614231A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7124700" y="48768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85" name="Line 49">
            <a:extLst>
              <a:ext uri="{FF2B5EF4-FFF2-40B4-BE49-F238E27FC236}">
                <a16:creationId xmlns:a16="http://schemas.microsoft.com/office/drawing/2014/main" id="{4D337A5F-7860-EC4F-9BEE-A85FFB12D7A1}"/>
              </a:ext>
            </a:extLst>
          </p:cNvPr>
          <p:cNvSpPr>
            <a:spLocks noChangeShapeType="1"/>
          </p:cNvSpPr>
          <p:nvPr/>
        </p:nvSpPr>
        <p:spPr bwMode="auto">
          <a:xfrm>
            <a:off x="6140450" y="48768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86" name="Line 50">
            <a:extLst>
              <a:ext uri="{FF2B5EF4-FFF2-40B4-BE49-F238E27FC236}">
                <a16:creationId xmlns:a16="http://schemas.microsoft.com/office/drawing/2014/main" id="{939B59B5-E589-A143-833F-64455CC33E29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6134100" y="48768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87" name="Rectangle 51">
            <a:extLst>
              <a:ext uri="{FF2B5EF4-FFF2-40B4-BE49-F238E27FC236}">
                <a16:creationId xmlns:a16="http://schemas.microsoft.com/office/drawing/2014/main" id="{886B2FFD-04B2-DC42-BD1F-8025524E56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4343400"/>
            <a:ext cx="11430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88" name="Rectangle 52">
            <a:extLst>
              <a:ext uri="{FF2B5EF4-FFF2-40B4-BE49-F238E27FC236}">
                <a16:creationId xmlns:a16="http://schemas.microsoft.com/office/drawing/2014/main" id="{C1CCEA23-6666-E947-BC0E-1364A6D095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5334000"/>
            <a:ext cx="3048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89" name="Line 53">
            <a:extLst>
              <a:ext uri="{FF2B5EF4-FFF2-40B4-BE49-F238E27FC236}">
                <a16:creationId xmlns:a16="http://schemas.microsoft.com/office/drawing/2014/main" id="{E1586EA9-C8C7-D743-9E32-8510B6D1CB01}"/>
              </a:ext>
            </a:extLst>
          </p:cNvPr>
          <p:cNvSpPr>
            <a:spLocks noChangeShapeType="1"/>
          </p:cNvSpPr>
          <p:nvPr/>
        </p:nvSpPr>
        <p:spPr bwMode="auto">
          <a:xfrm>
            <a:off x="5889625" y="3886200"/>
            <a:ext cx="0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90" name="Line 54">
            <a:extLst>
              <a:ext uri="{FF2B5EF4-FFF2-40B4-BE49-F238E27FC236}">
                <a16:creationId xmlns:a16="http://schemas.microsoft.com/office/drawing/2014/main" id="{85FF00F1-F6CF-F748-ADCF-15E8729A9421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5889625" y="3886200"/>
            <a:ext cx="0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91" name="Line 55">
            <a:extLst>
              <a:ext uri="{FF2B5EF4-FFF2-40B4-BE49-F238E27FC236}">
                <a16:creationId xmlns:a16="http://schemas.microsoft.com/office/drawing/2014/main" id="{0FB5BF56-8BB4-7243-AF4A-BBDF6F0FDEF6}"/>
              </a:ext>
            </a:extLst>
          </p:cNvPr>
          <p:cNvSpPr>
            <a:spLocks noChangeShapeType="1"/>
          </p:cNvSpPr>
          <p:nvPr/>
        </p:nvSpPr>
        <p:spPr bwMode="auto">
          <a:xfrm>
            <a:off x="6381750" y="3886200"/>
            <a:ext cx="0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92" name="Line 56">
            <a:extLst>
              <a:ext uri="{FF2B5EF4-FFF2-40B4-BE49-F238E27FC236}">
                <a16:creationId xmlns:a16="http://schemas.microsoft.com/office/drawing/2014/main" id="{72DB6E5C-9592-774F-B994-EF1AC480315F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6381750" y="3886200"/>
            <a:ext cx="0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93" name="Line 57">
            <a:extLst>
              <a:ext uri="{FF2B5EF4-FFF2-40B4-BE49-F238E27FC236}">
                <a16:creationId xmlns:a16="http://schemas.microsoft.com/office/drawing/2014/main" id="{B4FD4960-FB13-4643-8F49-4A8D8E752204}"/>
              </a:ext>
            </a:extLst>
          </p:cNvPr>
          <p:cNvSpPr>
            <a:spLocks noChangeShapeType="1"/>
          </p:cNvSpPr>
          <p:nvPr/>
        </p:nvSpPr>
        <p:spPr bwMode="auto">
          <a:xfrm>
            <a:off x="6880225" y="3886200"/>
            <a:ext cx="0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94" name="Line 58">
            <a:extLst>
              <a:ext uri="{FF2B5EF4-FFF2-40B4-BE49-F238E27FC236}">
                <a16:creationId xmlns:a16="http://schemas.microsoft.com/office/drawing/2014/main" id="{57463D4B-2B06-ED45-8E6D-A8A5BB7E5F70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6880225" y="3886200"/>
            <a:ext cx="0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95" name="Line 59">
            <a:extLst>
              <a:ext uri="{FF2B5EF4-FFF2-40B4-BE49-F238E27FC236}">
                <a16:creationId xmlns:a16="http://schemas.microsoft.com/office/drawing/2014/main" id="{4E9AD514-746C-F04B-958F-9A4DE4D7D00A}"/>
              </a:ext>
            </a:extLst>
          </p:cNvPr>
          <p:cNvSpPr>
            <a:spLocks noChangeShapeType="1"/>
          </p:cNvSpPr>
          <p:nvPr/>
        </p:nvSpPr>
        <p:spPr bwMode="auto">
          <a:xfrm>
            <a:off x="5889625" y="4381500"/>
            <a:ext cx="0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96" name="Line 60">
            <a:extLst>
              <a:ext uri="{FF2B5EF4-FFF2-40B4-BE49-F238E27FC236}">
                <a16:creationId xmlns:a16="http://schemas.microsoft.com/office/drawing/2014/main" id="{650F3629-A1DA-5848-882E-DDD070D7E408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5889625" y="4381500"/>
            <a:ext cx="0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97" name="Line 61">
            <a:extLst>
              <a:ext uri="{FF2B5EF4-FFF2-40B4-BE49-F238E27FC236}">
                <a16:creationId xmlns:a16="http://schemas.microsoft.com/office/drawing/2014/main" id="{BE0987E7-1EBA-FD4F-9725-7A97092DEE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381750" y="4381500"/>
            <a:ext cx="0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98" name="Line 62">
            <a:extLst>
              <a:ext uri="{FF2B5EF4-FFF2-40B4-BE49-F238E27FC236}">
                <a16:creationId xmlns:a16="http://schemas.microsoft.com/office/drawing/2014/main" id="{383E39B2-1E34-214F-8E2E-1F20890677C4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6381750" y="4381500"/>
            <a:ext cx="0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3999" name="Line 63">
            <a:extLst>
              <a:ext uri="{FF2B5EF4-FFF2-40B4-BE49-F238E27FC236}">
                <a16:creationId xmlns:a16="http://schemas.microsoft.com/office/drawing/2014/main" id="{14567FD1-422F-BF49-9772-AFC72ECC305B}"/>
              </a:ext>
            </a:extLst>
          </p:cNvPr>
          <p:cNvSpPr>
            <a:spLocks noChangeShapeType="1"/>
          </p:cNvSpPr>
          <p:nvPr/>
        </p:nvSpPr>
        <p:spPr bwMode="auto">
          <a:xfrm>
            <a:off x="6880225" y="4381500"/>
            <a:ext cx="0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4000" name="Line 64">
            <a:extLst>
              <a:ext uri="{FF2B5EF4-FFF2-40B4-BE49-F238E27FC236}">
                <a16:creationId xmlns:a16="http://schemas.microsoft.com/office/drawing/2014/main" id="{C070A3B2-51BC-0E4F-894D-F2F37B28704A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6880225" y="4381500"/>
            <a:ext cx="0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4001" name="Line 65">
            <a:extLst>
              <a:ext uri="{FF2B5EF4-FFF2-40B4-BE49-F238E27FC236}">
                <a16:creationId xmlns:a16="http://schemas.microsoft.com/office/drawing/2014/main" id="{298032CD-AF39-934E-B891-98C953F73D8F}"/>
              </a:ext>
            </a:extLst>
          </p:cNvPr>
          <p:cNvSpPr>
            <a:spLocks noChangeShapeType="1"/>
          </p:cNvSpPr>
          <p:nvPr/>
        </p:nvSpPr>
        <p:spPr bwMode="auto">
          <a:xfrm>
            <a:off x="5889625" y="4876800"/>
            <a:ext cx="0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4002" name="Line 66">
            <a:extLst>
              <a:ext uri="{FF2B5EF4-FFF2-40B4-BE49-F238E27FC236}">
                <a16:creationId xmlns:a16="http://schemas.microsoft.com/office/drawing/2014/main" id="{6F76456F-6C80-D142-B928-A2B5199ED6ED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5889625" y="4876800"/>
            <a:ext cx="0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4003" name="Line 67">
            <a:extLst>
              <a:ext uri="{FF2B5EF4-FFF2-40B4-BE49-F238E27FC236}">
                <a16:creationId xmlns:a16="http://schemas.microsoft.com/office/drawing/2014/main" id="{1B71F0AA-CA76-6C48-B433-617F4CB2F0B0}"/>
              </a:ext>
            </a:extLst>
          </p:cNvPr>
          <p:cNvSpPr>
            <a:spLocks noChangeShapeType="1"/>
          </p:cNvSpPr>
          <p:nvPr/>
        </p:nvSpPr>
        <p:spPr bwMode="auto">
          <a:xfrm>
            <a:off x="6381750" y="4876800"/>
            <a:ext cx="0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4004" name="Line 68">
            <a:extLst>
              <a:ext uri="{FF2B5EF4-FFF2-40B4-BE49-F238E27FC236}">
                <a16:creationId xmlns:a16="http://schemas.microsoft.com/office/drawing/2014/main" id="{C09C215F-B906-1748-9B54-F3497F9CBE40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6381750" y="4876800"/>
            <a:ext cx="0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4005" name="Line 69">
            <a:extLst>
              <a:ext uri="{FF2B5EF4-FFF2-40B4-BE49-F238E27FC236}">
                <a16:creationId xmlns:a16="http://schemas.microsoft.com/office/drawing/2014/main" id="{B8EC4B21-53C0-4D41-BF24-BEB61452A96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80225" y="4876800"/>
            <a:ext cx="0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4006" name="Line 70">
            <a:extLst>
              <a:ext uri="{FF2B5EF4-FFF2-40B4-BE49-F238E27FC236}">
                <a16:creationId xmlns:a16="http://schemas.microsoft.com/office/drawing/2014/main" id="{79D00355-AA3F-1048-95B7-271D9AA63E1E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6880225" y="4876800"/>
            <a:ext cx="0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4007" name="Line 71">
            <a:extLst>
              <a:ext uri="{FF2B5EF4-FFF2-40B4-BE49-F238E27FC236}">
                <a16:creationId xmlns:a16="http://schemas.microsoft.com/office/drawing/2014/main" id="{C44BC151-6865-364C-92C5-9590FAC97A25}"/>
              </a:ext>
            </a:extLst>
          </p:cNvPr>
          <p:cNvSpPr>
            <a:spLocks noChangeShapeType="1"/>
          </p:cNvSpPr>
          <p:nvPr/>
        </p:nvSpPr>
        <p:spPr bwMode="auto">
          <a:xfrm>
            <a:off x="5889625" y="5372100"/>
            <a:ext cx="0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4008" name="Line 72">
            <a:extLst>
              <a:ext uri="{FF2B5EF4-FFF2-40B4-BE49-F238E27FC236}">
                <a16:creationId xmlns:a16="http://schemas.microsoft.com/office/drawing/2014/main" id="{B7E94B39-BCF2-2D4B-BB54-C6AA414F4895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5889625" y="5372100"/>
            <a:ext cx="0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4009" name="Line 73">
            <a:extLst>
              <a:ext uri="{FF2B5EF4-FFF2-40B4-BE49-F238E27FC236}">
                <a16:creationId xmlns:a16="http://schemas.microsoft.com/office/drawing/2014/main" id="{651088F1-AA30-A949-91DD-F80FF8C3A441}"/>
              </a:ext>
            </a:extLst>
          </p:cNvPr>
          <p:cNvSpPr>
            <a:spLocks noChangeShapeType="1"/>
          </p:cNvSpPr>
          <p:nvPr/>
        </p:nvSpPr>
        <p:spPr bwMode="auto">
          <a:xfrm>
            <a:off x="7369175" y="4876800"/>
            <a:ext cx="0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4010" name="Line 74">
            <a:extLst>
              <a:ext uri="{FF2B5EF4-FFF2-40B4-BE49-F238E27FC236}">
                <a16:creationId xmlns:a16="http://schemas.microsoft.com/office/drawing/2014/main" id="{C2CCD2E3-AB26-2E49-822A-1AE2C6DD114C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7369175" y="4876800"/>
            <a:ext cx="0" cy="495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848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AAC901-E015-EB4E-AF0A-CABE373EB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UNC Chapel Hill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B84EEE-F80F-BB4E-A925-BA332D281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M. C. Lin</a:t>
            </a:r>
          </a:p>
        </p:txBody>
      </p:sp>
      <p:sp>
        <p:nvSpPr>
          <p:cNvPr id="421890" name="Rectangle 2">
            <a:extLst>
              <a:ext uri="{FF2B5EF4-FFF2-40B4-BE49-F238E27FC236}">
                <a16:creationId xmlns:a16="http://schemas.microsoft.com/office/drawing/2014/main" id="{30E4A28F-969E-1F47-A617-EE0CB29D43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Some Possible Approaches</a:t>
            </a:r>
          </a:p>
        </p:txBody>
      </p:sp>
      <p:sp>
        <p:nvSpPr>
          <p:cNvPr id="421891" name="Rectangle 3">
            <a:extLst>
              <a:ext uri="{FF2B5EF4-FFF2-40B4-BE49-F238E27FC236}">
                <a16:creationId xmlns:a16="http://schemas.microsoft.com/office/drawing/2014/main" id="{8A530D38-076F-FC4D-A12C-CAEEA049F0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>
              <a:spcBef>
                <a:spcPts val="500"/>
              </a:spcBef>
              <a:spcAft>
                <a:spcPts val="500"/>
              </a:spcAft>
            </a:pPr>
            <a:r>
              <a:rPr lang="en-US" altLang="en-US" b="0">
                <a:solidFill>
                  <a:schemeClr val="tx1"/>
                </a:solidFill>
                <a:latin typeface="" charset="0"/>
              </a:rPr>
              <a:t>Geometric methods</a:t>
            </a:r>
          </a:p>
          <a:p>
            <a:pPr lvl="2">
              <a:spcBef>
                <a:spcPts val="500"/>
              </a:spcBef>
              <a:spcAft>
                <a:spcPts val="500"/>
              </a:spcAft>
            </a:pPr>
            <a:r>
              <a:rPr lang="en-US" altLang="en-US" b="0">
                <a:solidFill>
                  <a:schemeClr val="tx1"/>
                </a:solidFill>
                <a:latin typeface="" charset="0"/>
              </a:rPr>
              <a:t>Algebraic Techniques</a:t>
            </a:r>
          </a:p>
          <a:p>
            <a:pPr lvl="2">
              <a:spcBef>
                <a:spcPts val="500"/>
              </a:spcBef>
              <a:spcAft>
                <a:spcPts val="500"/>
              </a:spcAft>
            </a:pPr>
            <a:r>
              <a:rPr lang="en-US" altLang="en-US" b="0">
                <a:solidFill>
                  <a:schemeClr val="tx1"/>
                </a:solidFill>
                <a:latin typeface="" charset="0"/>
              </a:rPr>
              <a:t>Hierarchical Bounding Volumes</a:t>
            </a:r>
            <a:endParaRPr lang="en-US" altLang="en-US" b="0">
              <a:latin typeface="" charset="0"/>
            </a:endParaRPr>
          </a:p>
          <a:p>
            <a:pPr lvl="2">
              <a:spcBef>
                <a:spcPts val="500"/>
              </a:spcBef>
              <a:spcAft>
                <a:spcPts val="500"/>
              </a:spcAft>
            </a:pPr>
            <a:r>
              <a:rPr lang="en-US" altLang="en-US" b="0">
                <a:solidFill>
                  <a:schemeClr val="tx1"/>
                </a:solidFill>
                <a:latin typeface="" charset="0"/>
              </a:rPr>
              <a:t>Spatial Partitioning</a:t>
            </a:r>
          </a:p>
          <a:p>
            <a:pPr lvl="2">
              <a:spcBef>
                <a:spcPts val="500"/>
              </a:spcBef>
              <a:spcAft>
                <a:spcPts val="500"/>
              </a:spcAft>
            </a:pPr>
            <a:r>
              <a:rPr lang="en-US" altLang="en-US" b="0">
                <a:solidFill>
                  <a:schemeClr val="tx1"/>
                </a:solidFill>
                <a:latin typeface="" charset="0"/>
              </a:rPr>
              <a:t>Others (e.g. optimization)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Date Placeholder 3">
            <a:extLst>
              <a:ext uri="{FF2B5EF4-FFF2-40B4-BE49-F238E27FC236}">
                <a16:creationId xmlns:a16="http://schemas.microsoft.com/office/drawing/2014/main" id="{1CF58EC9-AB75-8642-91F2-C7275CD8E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UNC Chapel Hill</a:t>
            </a:r>
          </a:p>
        </p:txBody>
      </p:sp>
      <p:sp>
        <p:nvSpPr>
          <p:cNvPr id="69" name="Footer Placeholder 4">
            <a:extLst>
              <a:ext uri="{FF2B5EF4-FFF2-40B4-BE49-F238E27FC236}">
                <a16:creationId xmlns:a16="http://schemas.microsoft.com/office/drawing/2014/main" id="{0529C79B-99D6-3E49-A587-4532B03B5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M. C. Lin</a:t>
            </a:r>
          </a:p>
        </p:txBody>
      </p:sp>
      <p:sp>
        <p:nvSpPr>
          <p:cNvPr id="425986" name="Rectangle 2">
            <a:extLst>
              <a:ext uri="{FF2B5EF4-FFF2-40B4-BE49-F238E27FC236}">
                <a16:creationId xmlns:a16="http://schemas.microsoft.com/office/drawing/2014/main" id="{A97B76EA-18F3-3D42-87B8-A83B124757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Bounding Volumes (BVs)</a:t>
            </a:r>
          </a:p>
        </p:txBody>
      </p:sp>
      <p:sp>
        <p:nvSpPr>
          <p:cNvPr id="425987" name="Rectangle 3">
            <a:extLst>
              <a:ext uri="{FF2B5EF4-FFF2-40B4-BE49-F238E27FC236}">
                <a16:creationId xmlns:a16="http://schemas.microsoft.com/office/drawing/2014/main" id="{639BC53F-480D-BA41-B05B-60CCDEF006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35000" y="4537075"/>
            <a:ext cx="8118475" cy="1590675"/>
          </a:xfrm>
        </p:spPr>
        <p:txBody>
          <a:bodyPr/>
          <a:lstStyle/>
          <a:p>
            <a:pPr>
              <a:spcBef>
                <a:spcPct val="40000"/>
              </a:spcBef>
              <a:buFont typeface="Wingdings" pitchFamily="2" charset="2"/>
              <a:buNone/>
            </a:pPr>
            <a:r>
              <a:rPr lang="en-US" altLang="en-US" sz="2400"/>
              <a:t>         </a:t>
            </a:r>
            <a:r>
              <a:rPr lang="en-US" altLang="en-US" sz="2600"/>
              <a:t>increasing complexity &amp; tightness of fit</a:t>
            </a:r>
          </a:p>
          <a:p>
            <a:pPr>
              <a:buFont typeface="Wingdings" pitchFamily="2" charset="2"/>
              <a:buNone/>
            </a:pPr>
            <a:endParaRPr lang="en-US" altLang="en-US" sz="2000"/>
          </a:p>
          <a:p>
            <a:pPr>
              <a:buFont typeface="Wingdings" pitchFamily="2" charset="2"/>
              <a:buNone/>
            </a:pPr>
            <a:endParaRPr lang="en-US" altLang="en-US" sz="1000"/>
          </a:p>
          <a:p>
            <a:pPr>
              <a:buFont typeface="Wingdings" pitchFamily="2" charset="2"/>
              <a:buNone/>
            </a:pPr>
            <a:r>
              <a:rPr lang="en-US" altLang="en-US" sz="2600">
                <a:solidFill>
                  <a:srgbClr val="00FFFF"/>
                </a:solidFill>
              </a:rPr>
              <a:t>   decreasing cost of (overlap tests + BV update)</a:t>
            </a:r>
          </a:p>
        </p:txBody>
      </p:sp>
      <p:grpSp>
        <p:nvGrpSpPr>
          <p:cNvPr id="426053" name="Group 69">
            <a:extLst>
              <a:ext uri="{FF2B5EF4-FFF2-40B4-BE49-F238E27FC236}">
                <a16:creationId xmlns:a16="http://schemas.microsoft.com/office/drawing/2014/main" id="{3C6A9C7C-E89A-FB49-93ED-6EBC2B6EE5E9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1806575"/>
            <a:ext cx="8421688" cy="2308225"/>
            <a:chOff x="288" y="1138"/>
            <a:chExt cx="5305" cy="1454"/>
          </a:xfrm>
        </p:grpSpPr>
        <p:grpSp>
          <p:nvGrpSpPr>
            <p:cNvPr id="426045" name="Group 61">
              <a:extLst>
                <a:ext uri="{FF2B5EF4-FFF2-40B4-BE49-F238E27FC236}">
                  <a16:creationId xmlns:a16="http://schemas.microsoft.com/office/drawing/2014/main" id="{912CDDC7-CD10-2549-8CDA-61C43B73CE9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68" y="1269"/>
              <a:ext cx="672" cy="1314"/>
              <a:chOff x="455" y="1298"/>
              <a:chExt cx="672" cy="1299"/>
            </a:xfrm>
          </p:grpSpPr>
          <p:sp>
            <p:nvSpPr>
              <p:cNvPr id="425989" name="Oval 5">
                <a:extLst>
                  <a:ext uri="{FF2B5EF4-FFF2-40B4-BE49-F238E27FC236}">
                    <a16:creationId xmlns:a16="http://schemas.microsoft.com/office/drawing/2014/main" id="{AC0FD39B-A609-574D-935E-7A33246844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87" y="1310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5990" name="Line 6">
                <a:extLst>
                  <a:ext uri="{FF2B5EF4-FFF2-40B4-BE49-F238E27FC236}">
                    <a16:creationId xmlns:a16="http://schemas.microsoft.com/office/drawing/2014/main" id="{3977078E-BD09-7D46-AE4F-505F0390D7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743" y="1502"/>
                <a:ext cx="192" cy="33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5991" name="Line 7">
                <a:extLst>
                  <a:ext uri="{FF2B5EF4-FFF2-40B4-BE49-F238E27FC236}">
                    <a16:creationId xmlns:a16="http://schemas.microsoft.com/office/drawing/2014/main" id="{3BD55BCF-365A-8B47-A621-249405FD2F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51" y="1838"/>
                <a:ext cx="192" cy="33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5992" name="Line 8">
                <a:extLst>
                  <a:ext uri="{FF2B5EF4-FFF2-40B4-BE49-F238E27FC236}">
                    <a16:creationId xmlns:a16="http://schemas.microsoft.com/office/drawing/2014/main" id="{E8849A02-7C7C-0B4F-908F-FDCF20F378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43" y="1838"/>
                <a:ext cx="96" cy="33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5993" name="Line 9">
                <a:extLst>
                  <a:ext uri="{FF2B5EF4-FFF2-40B4-BE49-F238E27FC236}">
                    <a16:creationId xmlns:a16="http://schemas.microsoft.com/office/drawing/2014/main" id="{DA8E2B60-569F-C547-81C8-5BFF1793DA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839" y="1598"/>
                <a:ext cx="240" cy="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5994" name="Line 10">
                <a:extLst>
                  <a:ext uri="{FF2B5EF4-FFF2-40B4-BE49-F238E27FC236}">
                    <a16:creationId xmlns:a16="http://schemas.microsoft.com/office/drawing/2014/main" id="{C3D669B1-6E6D-D549-B01B-15ECCE784F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647" y="1694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5995" name="Rectangle 11">
                <a:extLst>
                  <a:ext uri="{FF2B5EF4-FFF2-40B4-BE49-F238E27FC236}">
                    <a16:creationId xmlns:a16="http://schemas.microsoft.com/office/drawing/2014/main" id="{AD71CB14-943E-484C-A2CE-C0FBFD32AA2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1" y="1298"/>
                <a:ext cx="540" cy="876"/>
              </a:xfrm>
              <a:prstGeom prst="rect">
                <a:avLst/>
              </a:prstGeom>
              <a:noFill/>
              <a:ln w="38100">
                <a:solidFill>
                  <a:schemeClr val="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40" name="Text Box 56">
                <a:extLst>
                  <a:ext uri="{FF2B5EF4-FFF2-40B4-BE49-F238E27FC236}">
                    <a16:creationId xmlns:a16="http://schemas.microsoft.com/office/drawing/2014/main" id="{FFC38C24-0467-7E47-B526-8C90FF430A4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5" y="2312"/>
                <a:ext cx="672" cy="2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kumimoji="0" lang="en-US" altLang="en-US"/>
                  <a:t>AABB</a:t>
                </a:r>
              </a:p>
            </p:txBody>
          </p:sp>
        </p:grpSp>
        <p:grpSp>
          <p:nvGrpSpPr>
            <p:cNvPr id="426046" name="Group 62">
              <a:extLst>
                <a:ext uri="{FF2B5EF4-FFF2-40B4-BE49-F238E27FC236}">
                  <a16:creationId xmlns:a16="http://schemas.microsoft.com/office/drawing/2014/main" id="{1FB1C443-33A7-2549-83F9-65CF9FD9404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13" y="1138"/>
              <a:ext cx="878" cy="1440"/>
              <a:chOff x="1305" y="1160"/>
              <a:chExt cx="878" cy="1440"/>
            </a:xfrm>
          </p:grpSpPr>
          <p:sp>
            <p:nvSpPr>
              <p:cNvPr id="425996" name="Oval 12">
                <a:extLst>
                  <a:ext uri="{FF2B5EF4-FFF2-40B4-BE49-F238E27FC236}">
                    <a16:creationId xmlns:a16="http://schemas.microsoft.com/office/drawing/2014/main" id="{93D9F16C-D75B-0041-9DAA-9A6A4279D3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99" y="1310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5997" name="Line 13">
                <a:extLst>
                  <a:ext uri="{FF2B5EF4-FFF2-40B4-BE49-F238E27FC236}">
                    <a16:creationId xmlns:a16="http://schemas.microsoft.com/office/drawing/2014/main" id="{83089EFD-A40A-F341-8A1C-8E801AEABC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655" y="1502"/>
                <a:ext cx="192" cy="33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5998" name="Line 14">
                <a:extLst>
                  <a:ext uri="{FF2B5EF4-FFF2-40B4-BE49-F238E27FC236}">
                    <a16:creationId xmlns:a16="http://schemas.microsoft.com/office/drawing/2014/main" id="{25C73C80-ED6D-724E-B0F8-BEDF70E6837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463" y="1838"/>
                <a:ext cx="192" cy="33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5999" name="Line 15">
                <a:extLst>
                  <a:ext uri="{FF2B5EF4-FFF2-40B4-BE49-F238E27FC236}">
                    <a16:creationId xmlns:a16="http://schemas.microsoft.com/office/drawing/2014/main" id="{97277DA8-27D3-2345-9F9F-6B8B310984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55" y="1838"/>
                <a:ext cx="96" cy="33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00" name="Line 16">
                <a:extLst>
                  <a:ext uri="{FF2B5EF4-FFF2-40B4-BE49-F238E27FC236}">
                    <a16:creationId xmlns:a16="http://schemas.microsoft.com/office/drawing/2014/main" id="{42D282C6-30CA-9847-A1ED-19A7CB5107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751" y="1598"/>
                <a:ext cx="240" cy="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01" name="Line 17">
                <a:extLst>
                  <a:ext uri="{FF2B5EF4-FFF2-40B4-BE49-F238E27FC236}">
                    <a16:creationId xmlns:a16="http://schemas.microsoft.com/office/drawing/2014/main" id="{6A9354B3-9C90-D448-85AE-D8A3AD14E7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559" y="1694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20" name="Line 36">
                <a:extLst>
                  <a:ext uri="{FF2B5EF4-FFF2-40B4-BE49-F238E27FC236}">
                    <a16:creationId xmlns:a16="http://schemas.microsoft.com/office/drawing/2014/main" id="{8E74E553-AB11-144E-82C8-C481684D469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9526" flipV="1">
                <a:off x="1564" y="1160"/>
                <a:ext cx="5" cy="989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21" name="Line 37">
                <a:extLst>
                  <a:ext uri="{FF2B5EF4-FFF2-40B4-BE49-F238E27FC236}">
                    <a16:creationId xmlns:a16="http://schemas.microsoft.com/office/drawing/2014/main" id="{06380B27-AECA-214E-8F4C-DAB586C4EDF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9526" flipV="1">
                <a:off x="1926" y="1353"/>
                <a:ext cx="1" cy="97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22" name="Line 38">
                <a:extLst>
                  <a:ext uri="{FF2B5EF4-FFF2-40B4-BE49-F238E27FC236}">
                    <a16:creationId xmlns:a16="http://schemas.microsoft.com/office/drawing/2014/main" id="{4C05CA94-D25E-BA45-8E0F-D2B83B4349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3036" flipH="1" flipV="1">
                <a:off x="1305" y="2188"/>
                <a:ext cx="427" cy="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23" name="Line 39">
                <a:extLst>
                  <a:ext uri="{FF2B5EF4-FFF2-40B4-BE49-F238E27FC236}">
                    <a16:creationId xmlns:a16="http://schemas.microsoft.com/office/drawing/2014/main" id="{B46BD4DC-DC44-B24E-A3DB-298CD7699DE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3036" flipH="1" flipV="1">
                <a:off x="1756" y="1314"/>
                <a:ext cx="427" cy="0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41" name="Text Box 57">
                <a:extLst>
                  <a:ext uri="{FF2B5EF4-FFF2-40B4-BE49-F238E27FC236}">
                    <a16:creationId xmlns:a16="http://schemas.microsoft.com/office/drawing/2014/main" id="{D3FCCCA0-82B1-8446-98C4-A6B4C415FD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67" y="2312"/>
                <a:ext cx="67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kumimoji="0" lang="en-US" altLang="en-US"/>
                  <a:t>OBB</a:t>
                </a:r>
              </a:p>
            </p:txBody>
          </p:sp>
        </p:grpSp>
        <p:grpSp>
          <p:nvGrpSpPr>
            <p:cNvPr id="426047" name="Group 63">
              <a:extLst>
                <a:ext uri="{FF2B5EF4-FFF2-40B4-BE49-F238E27FC236}">
                  <a16:creationId xmlns:a16="http://schemas.microsoft.com/office/drawing/2014/main" id="{E0506501-C49F-6D49-BCB8-8C6563DE2F3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" y="1232"/>
              <a:ext cx="989" cy="1345"/>
              <a:chOff x="2265" y="1255"/>
              <a:chExt cx="989" cy="1345"/>
            </a:xfrm>
          </p:grpSpPr>
          <p:sp>
            <p:nvSpPr>
              <p:cNvPr id="426002" name="Oval 18">
                <a:extLst>
                  <a:ext uri="{FF2B5EF4-FFF2-40B4-BE49-F238E27FC236}">
                    <a16:creationId xmlns:a16="http://schemas.microsoft.com/office/drawing/2014/main" id="{A2964A2F-8782-1B44-8AE7-13FC8A372F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15" y="1310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03" name="Line 19">
                <a:extLst>
                  <a:ext uri="{FF2B5EF4-FFF2-40B4-BE49-F238E27FC236}">
                    <a16:creationId xmlns:a16="http://schemas.microsoft.com/office/drawing/2014/main" id="{B49DC911-A4F8-2B44-A042-B6C99DBE5A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671" y="1502"/>
                <a:ext cx="192" cy="33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04" name="Line 20">
                <a:extLst>
                  <a:ext uri="{FF2B5EF4-FFF2-40B4-BE49-F238E27FC236}">
                    <a16:creationId xmlns:a16="http://schemas.microsoft.com/office/drawing/2014/main" id="{E64EC0B4-3904-6846-9D26-F077981A7B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479" y="1838"/>
                <a:ext cx="192" cy="33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05" name="Line 21">
                <a:extLst>
                  <a:ext uri="{FF2B5EF4-FFF2-40B4-BE49-F238E27FC236}">
                    <a16:creationId xmlns:a16="http://schemas.microsoft.com/office/drawing/2014/main" id="{509E5218-BD87-234B-9729-920D37D993C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71" y="1838"/>
                <a:ext cx="96" cy="33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06" name="Line 22">
                <a:extLst>
                  <a:ext uri="{FF2B5EF4-FFF2-40B4-BE49-F238E27FC236}">
                    <a16:creationId xmlns:a16="http://schemas.microsoft.com/office/drawing/2014/main" id="{546314D4-6991-A349-B637-CAAF5F5C2A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67" y="1598"/>
                <a:ext cx="240" cy="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07" name="Line 23">
                <a:extLst>
                  <a:ext uri="{FF2B5EF4-FFF2-40B4-BE49-F238E27FC236}">
                    <a16:creationId xmlns:a16="http://schemas.microsoft.com/office/drawing/2014/main" id="{87FF4387-FA09-D040-BE68-3FD39EEE7C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75" y="1694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24" name="Oval 40">
                <a:extLst>
                  <a:ext uri="{FF2B5EF4-FFF2-40B4-BE49-F238E27FC236}">
                    <a16:creationId xmlns:a16="http://schemas.microsoft.com/office/drawing/2014/main" id="{0113F986-F3D0-4448-8331-C46F74C2E7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265" y="1255"/>
                <a:ext cx="989" cy="989"/>
              </a:xfrm>
              <a:prstGeom prst="ellips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42" name="Text Box 58">
                <a:extLst>
                  <a:ext uri="{FF2B5EF4-FFF2-40B4-BE49-F238E27FC236}">
                    <a16:creationId xmlns:a16="http://schemas.microsoft.com/office/drawing/2014/main" id="{CA24B636-F238-1247-800C-F8C81DEB4ED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23" y="2312"/>
                <a:ext cx="67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kumimoji="0" lang="en-US" altLang="en-US"/>
                  <a:t>Sphere</a:t>
                </a:r>
              </a:p>
            </p:txBody>
          </p:sp>
        </p:grpSp>
        <p:grpSp>
          <p:nvGrpSpPr>
            <p:cNvPr id="426052" name="Group 68">
              <a:extLst>
                <a:ext uri="{FF2B5EF4-FFF2-40B4-BE49-F238E27FC236}">
                  <a16:creationId xmlns:a16="http://schemas.microsoft.com/office/drawing/2014/main" id="{D87416F0-F427-8F49-963F-D2FE21CBF60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41" y="1283"/>
              <a:ext cx="1152" cy="1309"/>
              <a:chOff x="4470" y="1269"/>
              <a:chExt cx="1152" cy="1309"/>
            </a:xfrm>
          </p:grpSpPr>
          <p:sp>
            <p:nvSpPr>
              <p:cNvPr id="426008" name="Oval 24">
                <a:extLst>
                  <a:ext uri="{FF2B5EF4-FFF2-40B4-BE49-F238E27FC236}">
                    <a16:creationId xmlns:a16="http://schemas.microsoft.com/office/drawing/2014/main" id="{7611C8BA-F627-C045-8845-3234C04FF81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118" y="1281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09" name="Line 25">
                <a:extLst>
                  <a:ext uri="{FF2B5EF4-FFF2-40B4-BE49-F238E27FC236}">
                    <a16:creationId xmlns:a16="http://schemas.microsoft.com/office/drawing/2014/main" id="{C617F9F7-5CAB-C04F-9049-1C037A35BD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974" y="1473"/>
                <a:ext cx="192" cy="33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10" name="Line 26">
                <a:extLst>
                  <a:ext uri="{FF2B5EF4-FFF2-40B4-BE49-F238E27FC236}">
                    <a16:creationId xmlns:a16="http://schemas.microsoft.com/office/drawing/2014/main" id="{94F5908E-AAFC-B743-8003-952FDE74E6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782" y="1809"/>
                <a:ext cx="192" cy="33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11" name="Line 27">
                <a:extLst>
                  <a:ext uri="{FF2B5EF4-FFF2-40B4-BE49-F238E27FC236}">
                    <a16:creationId xmlns:a16="http://schemas.microsoft.com/office/drawing/2014/main" id="{98747096-DCFE-FB4A-89F4-ED62569AFD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974" y="1809"/>
                <a:ext cx="96" cy="33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12" name="Line 28">
                <a:extLst>
                  <a:ext uri="{FF2B5EF4-FFF2-40B4-BE49-F238E27FC236}">
                    <a16:creationId xmlns:a16="http://schemas.microsoft.com/office/drawing/2014/main" id="{6D17B60B-102E-AD4A-B77A-ECF42E1EDD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070" y="1569"/>
                <a:ext cx="240" cy="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13" name="Line 29">
                <a:extLst>
                  <a:ext uri="{FF2B5EF4-FFF2-40B4-BE49-F238E27FC236}">
                    <a16:creationId xmlns:a16="http://schemas.microsoft.com/office/drawing/2014/main" id="{8460FBF1-7A87-0D47-88F9-6B1F9CB215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878" y="1665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25" name="Line 41">
                <a:extLst>
                  <a:ext uri="{FF2B5EF4-FFF2-40B4-BE49-F238E27FC236}">
                    <a16:creationId xmlns:a16="http://schemas.microsoft.com/office/drawing/2014/main" id="{3FC2DC4D-65BF-EF4E-B09E-B5619ADA78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782" y="1665"/>
                <a:ext cx="96" cy="477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26" name="Line 42">
                <a:extLst>
                  <a:ext uri="{FF2B5EF4-FFF2-40B4-BE49-F238E27FC236}">
                    <a16:creationId xmlns:a16="http://schemas.microsoft.com/office/drawing/2014/main" id="{70D862B4-6EB0-E447-A85C-EC5E965AB4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878" y="1300"/>
                <a:ext cx="261" cy="365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27" name="Line 43">
                <a:extLst>
                  <a:ext uri="{FF2B5EF4-FFF2-40B4-BE49-F238E27FC236}">
                    <a16:creationId xmlns:a16="http://schemas.microsoft.com/office/drawing/2014/main" id="{5A2C44D9-898D-9D43-A1AB-BE67D17A78E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136" y="1270"/>
                <a:ext cx="60" cy="33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28" name="Line 44">
                <a:extLst>
                  <a:ext uri="{FF2B5EF4-FFF2-40B4-BE49-F238E27FC236}">
                    <a16:creationId xmlns:a16="http://schemas.microsoft.com/office/drawing/2014/main" id="{4D04A87B-C03C-854D-99C6-A936402B8C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192" y="1269"/>
                <a:ext cx="73" cy="11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29" name="Line 45">
                <a:extLst>
                  <a:ext uri="{FF2B5EF4-FFF2-40B4-BE49-F238E27FC236}">
                    <a16:creationId xmlns:a16="http://schemas.microsoft.com/office/drawing/2014/main" id="{8BFCD96E-F75B-6D41-94C9-426307FBC2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62" y="1277"/>
                <a:ext cx="46" cy="50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30" name="Line 46">
                <a:extLst>
                  <a:ext uri="{FF2B5EF4-FFF2-40B4-BE49-F238E27FC236}">
                    <a16:creationId xmlns:a16="http://schemas.microsoft.com/office/drawing/2014/main" id="{20255727-EE52-634F-AD03-013E21007A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307" y="1323"/>
                <a:ext cx="10" cy="5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31" name="Line 47">
                <a:extLst>
                  <a:ext uri="{FF2B5EF4-FFF2-40B4-BE49-F238E27FC236}">
                    <a16:creationId xmlns:a16="http://schemas.microsoft.com/office/drawing/2014/main" id="{A6F50A05-255E-2942-B5E5-7EC1770E23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312" y="1377"/>
                <a:ext cx="3" cy="200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32" name="Line 48">
                <a:extLst>
                  <a:ext uri="{FF2B5EF4-FFF2-40B4-BE49-F238E27FC236}">
                    <a16:creationId xmlns:a16="http://schemas.microsoft.com/office/drawing/2014/main" id="{9B1CCDAD-9ACC-1B43-A945-E20B8E811C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072" y="1575"/>
                <a:ext cx="240" cy="570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33" name="Line 49">
                <a:extLst>
                  <a:ext uri="{FF2B5EF4-FFF2-40B4-BE49-F238E27FC236}">
                    <a16:creationId xmlns:a16="http://schemas.microsoft.com/office/drawing/2014/main" id="{7E37E5B5-4499-2D4E-9B27-7077EB716F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781" y="2147"/>
                <a:ext cx="289" cy="0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43" name="Text Box 59">
                <a:extLst>
                  <a:ext uri="{FF2B5EF4-FFF2-40B4-BE49-F238E27FC236}">
                    <a16:creationId xmlns:a16="http://schemas.microsoft.com/office/drawing/2014/main" id="{4DD5819A-00C2-BB47-ADF9-1483A1F8929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70" y="2290"/>
                <a:ext cx="115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kumimoji="0" lang="en-US" altLang="en-US"/>
                  <a:t>Convex Hull</a:t>
                </a:r>
              </a:p>
            </p:txBody>
          </p:sp>
        </p:grpSp>
        <p:grpSp>
          <p:nvGrpSpPr>
            <p:cNvPr id="426049" name="Group 65">
              <a:extLst>
                <a:ext uri="{FF2B5EF4-FFF2-40B4-BE49-F238E27FC236}">
                  <a16:creationId xmlns:a16="http://schemas.microsoft.com/office/drawing/2014/main" id="{873BD999-B997-D148-9541-4DE061C5D79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43" y="1146"/>
              <a:ext cx="816" cy="1437"/>
              <a:chOff x="4391" y="1163"/>
              <a:chExt cx="816" cy="1437"/>
            </a:xfrm>
          </p:grpSpPr>
          <p:sp>
            <p:nvSpPr>
              <p:cNvPr id="426014" name="Oval 30">
                <a:extLst>
                  <a:ext uri="{FF2B5EF4-FFF2-40B4-BE49-F238E27FC236}">
                    <a16:creationId xmlns:a16="http://schemas.microsoft.com/office/drawing/2014/main" id="{66FDA671-AFEB-9343-8640-2C7F016543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879" y="1310"/>
                <a:ext cx="192" cy="192"/>
              </a:xfrm>
              <a:prstGeom prst="ellipse">
                <a:avLst/>
              </a:prstGeom>
              <a:solidFill>
                <a:schemeClr val="bg2"/>
              </a:solidFill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15" name="Line 31">
                <a:extLst>
                  <a:ext uri="{FF2B5EF4-FFF2-40B4-BE49-F238E27FC236}">
                    <a16:creationId xmlns:a16="http://schemas.microsoft.com/office/drawing/2014/main" id="{792BF1B4-D139-E346-ACCA-BBA48533ED5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735" y="1502"/>
                <a:ext cx="192" cy="33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16" name="Line 32">
                <a:extLst>
                  <a:ext uri="{FF2B5EF4-FFF2-40B4-BE49-F238E27FC236}">
                    <a16:creationId xmlns:a16="http://schemas.microsoft.com/office/drawing/2014/main" id="{3F387C7F-30D3-A345-88CE-2D24264837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543" y="1838"/>
                <a:ext cx="192" cy="33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17" name="Line 33">
                <a:extLst>
                  <a:ext uri="{FF2B5EF4-FFF2-40B4-BE49-F238E27FC236}">
                    <a16:creationId xmlns:a16="http://schemas.microsoft.com/office/drawing/2014/main" id="{9F951124-4E33-5546-9B12-573CE457118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735" y="1838"/>
                <a:ext cx="96" cy="33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18" name="Line 34">
                <a:extLst>
                  <a:ext uri="{FF2B5EF4-FFF2-40B4-BE49-F238E27FC236}">
                    <a16:creationId xmlns:a16="http://schemas.microsoft.com/office/drawing/2014/main" id="{E3A193BB-B93D-6C4D-BBA1-34F96BCC5C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831" y="1598"/>
                <a:ext cx="240" cy="9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19" name="Line 35">
                <a:extLst>
                  <a:ext uri="{FF2B5EF4-FFF2-40B4-BE49-F238E27FC236}">
                    <a16:creationId xmlns:a16="http://schemas.microsoft.com/office/drawing/2014/main" id="{0637219B-0AAF-AD4A-9600-D98865DFA4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639" y="1694"/>
                <a:ext cx="19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34" name="Line 50">
                <a:extLst>
                  <a:ext uri="{FF2B5EF4-FFF2-40B4-BE49-F238E27FC236}">
                    <a16:creationId xmlns:a16="http://schemas.microsoft.com/office/drawing/2014/main" id="{26EE7DFC-F3B9-AD48-8B4A-ED1F13DD0A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91" y="1300"/>
                <a:ext cx="816" cy="0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35" name="Line 51">
                <a:extLst>
                  <a:ext uri="{FF2B5EF4-FFF2-40B4-BE49-F238E27FC236}">
                    <a16:creationId xmlns:a16="http://schemas.microsoft.com/office/drawing/2014/main" id="{52B9929C-66DF-3B4A-84C4-98090C15A37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91" y="2184"/>
                <a:ext cx="816" cy="0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36" name="Line 52">
                <a:extLst>
                  <a:ext uri="{FF2B5EF4-FFF2-40B4-BE49-F238E27FC236}">
                    <a16:creationId xmlns:a16="http://schemas.microsoft.com/office/drawing/2014/main" id="{190AD11F-8210-5644-B747-848EEE4B42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35" y="1214"/>
                <a:ext cx="0" cy="1056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37" name="Line 53">
                <a:extLst>
                  <a:ext uri="{FF2B5EF4-FFF2-40B4-BE49-F238E27FC236}">
                    <a16:creationId xmlns:a16="http://schemas.microsoft.com/office/drawing/2014/main" id="{A7083209-CCE3-7844-80BB-184B3C35F6C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083" y="1214"/>
                <a:ext cx="0" cy="1056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38" name="Line 54">
                <a:extLst>
                  <a:ext uri="{FF2B5EF4-FFF2-40B4-BE49-F238E27FC236}">
                    <a16:creationId xmlns:a16="http://schemas.microsoft.com/office/drawing/2014/main" id="{7E84B8C3-F9A6-3241-AA15-6CFA53F4E4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9526" flipV="1">
                <a:off x="4656" y="1163"/>
                <a:ext cx="5" cy="989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39" name="Line 55">
                <a:extLst>
                  <a:ext uri="{FF2B5EF4-FFF2-40B4-BE49-F238E27FC236}">
                    <a16:creationId xmlns:a16="http://schemas.microsoft.com/office/drawing/2014/main" id="{33FFE2A6-95BA-6C49-9E7A-7666A1FE3C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rot="1629526" flipV="1">
                <a:off x="5018" y="1356"/>
                <a:ext cx="1" cy="974"/>
              </a:xfrm>
              <a:prstGeom prst="line">
                <a:avLst/>
              </a:prstGeom>
              <a:noFill/>
              <a:ln w="38100">
                <a:solidFill>
                  <a:schemeClr val="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6044" name="Text Box 60">
                <a:extLst>
                  <a:ext uri="{FF2B5EF4-FFF2-40B4-BE49-F238E27FC236}">
                    <a16:creationId xmlns:a16="http://schemas.microsoft.com/office/drawing/2014/main" id="{85E1E693-2AEB-1E44-85A6-6E69B1E88F1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94" y="2312"/>
                <a:ext cx="67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kumimoji="0" lang="en-US" altLang="en-US"/>
                  <a:t>6-dop</a:t>
                </a:r>
              </a:p>
            </p:txBody>
          </p:sp>
        </p:grpSp>
      </p:grpSp>
      <p:sp>
        <p:nvSpPr>
          <p:cNvPr id="426054" name="Line 70">
            <a:extLst>
              <a:ext uri="{FF2B5EF4-FFF2-40B4-BE49-F238E27FC236}">
                <a16:creationId xmlns:a16="http://schemas.microsoft.com/office/drawing/2014/main" id="{9EAA05F6-C244-ED47-BAC5-4A37D23318DD}"/>
              </a:ext>
            </a:extLst>
          </p:cNvPr>
          <p:cNvSpPr>
            <a:spLocks noChangeShapeType="1"/>
          </p:cNvSpPr>
          <p:nvPr/>
        </p:nvSpPr>
        <p:spPr bwMode="auto">
          <a:xfrm>
            <a:off x="1492250" y="4500563"/>
            <a:ext cx="6100763" cy="0"/>
          </a:xfrm>
          <a:prstGeom prst="line">
            <a:avLst/>
          </a:prstGeom>
          <a:noFill/>
          <a:ln w="57150" cap="sq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6055" name="Line 71">
            <a:extLst>
              <a:ext uri="{FF2B5EF4-FFF2-40B4-BE49-F238E27FC236}">
                <a16:creationId xmlns:a16="http://schemas.microsoft.com/office/drawing/2014/main" id="{A7A36530-F602-1C49-BDEB-30ECF38D54D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541463" y="5557838"/>
            <a:ext cx="6100762" cy="0"/>
          </a:xfrm>
          <a:prstGeom prst="line">
            <a:avLst/>
          </a:prstGeom>
          <a:noFill/>
          <a:ln w="57150" cap="sq">
            <a:solidFill>
              <a:srgbClr val="00FF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747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Date Placeholder 3">
            <a:extLst>
              <a:ext uri="{FF2B5EF4-FFF2-40B4-BE49-F238E27FC236}">
                <a16:creationId xmlns:a16="http://schemas.microsoft.com/office/drawing/2014/main" id="{623801F3-7D32-A041-BA3B-54965E573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UNC Chapel Hill</a:t>
            </a:r>
          </a:p>
        </p:txBody>
      </p:sp>
      <p:sp>
        <p:nvSpPr>
          <p:cNvPr id="62" name="Footer Placeholder 4">
            <a:extLst>
              <a:ext uri="{FF2B5EF4-FFF2-40B4-BE49-F238E27FC236}">
                <a16:creationId xmlns:a16="http://schemas.microsoft.com/office/drawing/2014/main" id="{A0D6F0A6-2770-9849-BC0B-EAE78189B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M. C. Lin</a:t>
            </a:r>
          </a:p>
        </p:txBody>
      </p:sp>
      <p:sp>
        <p:nvSpPr>
          <p:cNvPr id="419842" name="Rectangle 2">
            <a:extLst>
              <a:ext uri="{FF2B5EF4-FFF2-40B4-BE49-F238E27FC236}">
                <a16:creationId xmlns:a16="http://schemas.microsoft.com/office/drawing/2014/main" id="{10F83D3A-C8A3-364F-BB23-2EAF10A8A6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Bounding Volume Hierarchies</a:t>
            </a:r>
            <a:endParaRPr lang="en-US" altLang="en-US" b="0"/>
          </a:p>
        </p:txBody>
      </p:sp>
      <p:sp>
        <p:nvSpPr>
          <p:cNvPr id="419843" name="Rectangle 3">
            <a:extLst>
              <a:ext uri="{FF2B5EF4-FFF2-40B4-BE49-F238E27FC236}">
                <a16:creationId xmlns:a16="http://schemas.microsoft.com/office/drawing/2014/main" id="{FA431A3E-9D66-1145-878D-38F1C07D8F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3100" y="1471613"/>
            <a:ext cx="7772400" cy="4114800"/>
          </a:xfrm>
        </p:spPr>
        <p:txBody>
          <a:bodyPr/>
          <a:lstStyle/>
          <a:p>
            <a:r>
              <a:rPr kumimoji="0" lang="en-US" altLang="en-US" sz="2800"/>
              <a:t>Model Hierarchy:</a:t>
            </a:r>
            <a:r>
              <a:rPr kumimoji="0" lang="en-US" altLang="en-US" sz="2400"/>
              <a:t> </a:t>
            </a:r>
          </a:p>
          <a:p>
            <a:pPr lvl="1"/>
            <a:r>
              <a:rPr kumimoji="0" lang="en-US" altLang="en-US" sz="2400"/>
              <a:t>each node has a simple volume that bounds a set of triangles </a:t>
            </a:r>
          </a:p>
          <a:p>
            <a:pPr lvl="1"/>
            <a:r>
              <a:rPr kumimoji="0" lang="en-US" altLang="en-US" sz="2400"/>
              <a:t>children contain volumes that each bound a different portion of the parent’s triangles </a:t>
            </a:r>
          </a:p>
          <a:p>
            <a:pPr lvl="1"/>
            <a:r>
              <a:rPr kumimoji="0" lang="en-US" altLang="en-US" sz="2400"/>
              <a:t>The leaves of the hierarchy usually contain individual triangles</a:t>
            </a:r>
          </a:p>
          <a:p>
            <a:r>
              <a:rPr kumimoji="0" lang="en-US" altLang="en-US" sz="2800"/>
              <a:t>A binary bounding volume hierarchy:</a:t>
            </a:r>
            <a:endParaRPr lang="en-US" altLang="en-US" sz="2800"/>
          </a:p>
          <a:p>
            <a:endParaRPr lang="en-US" altLang="en-US"/>
          </a:p>
        </p:txBody>
      </p:sp>
      <p:grpSp>
        <p:nvGrpSpPr>
          <p:cNvPr id="419844" name="Group 4">
            <a:extLst>
              <a:ext uri="{FF2B5EF4-FFF2-40B4-BE49-F238E27FC236}">
                <a16:creationId xmlns:a16="http://schemas.microsoft.com/office/drawing/2014/main" id="{BA9123AC-47B2-8645-9EBA-8FEEC53920FF}"/>
              </a:ext>
            </a:extLst>
          </p:cNvPr>
          <p:cNvGrpSpPr>
            <a:grpSpLocks/>
          </p:cNvGrpSpPr>
          <p:nvPr/>
        </p:nvGrpSpPr>
        <p:grpSpPr bwMode="auto">
          <a:xfrm>
            <a:off x="1374775" y="4883150"/>
            <a:ext cx="6477000" cy="1530350"/>
            <a:chOff x="720" y="2928"/>
            <a:chExt cx="4080" cy="912"/>
          </a:xfrm>
        </p:grpSpPr>
        <p:sp>
          <p:nvSpPr>
            <p:cNvPr id="419845" name="Rectangle 5">
              <a:extLst>
                <a:ext uri="{FF2B5EF4-FFF2-40B4-BE49-F238E27FC236}">
                  <a16:creationId xmlns:a16="http://schemas.microsoft.com/office/drawing/2014/main" id="{050E2E39-BD67-0E45-BCD7-730C5662BD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2928"/>
              <a:ext cx="4080" cy="91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846" name="Oval 6">
              <a:extLst>
                <a:ext uri="{FF2B5EF4-FFF2-40B4-BE49-F238E27FC236}">
                  <a16:creationId xmlns:a16="http://schemas.microsoft.com/office/drawing/2014/main" id="{E802B024-8DE8-A940-AFC7-E23B786FC9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3024"/>
              <a:ext cx="714" cy="714"/>
            </a:xfrm>
            <a:prstGeom prst="ellips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419847" name="Group 7">
              <a:extLst>
                <a:ext uri="{FF2B5EF4-FFF2-40B4-BE49-F238E27FC236}">
                  <a16:creationId xmlns:a16="http://schemas.microsoft.com/office/drawing/2014/main" id="{D13CC81A-4E39-BB43-9822-B0A3E088E95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16" y="2976"/>
              <a:ext cx="641" cy="769"/>
              <a:chOff x="4200" y="4812"/>
              <a:chExt cx="1603" cy="1923"/>
            </a:xfrm>
          </p:grpSpPr>
          <p:sp>
            <p:nvSpPr>
              <p:cNvPr id="419848" name="Line 8">
                <a:extLst>
                  <a:ext uri="{FF2B5EF4-FFF2-40B4-BE49-F238E27FC236}">
                    <a16:creationId xmlns:a16="http://schemas.microsoft.com/office/drawing/2014/main" id="{A9941C78-D3F8-A145-8BCA-93AC3F6977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215" y="5820"/>
                <a:ext cx="60" cy="42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49" name="Oval 9">
                <a:extLst>
                  <a:ext uri="{FF2B5EF4-FFF2-40B4-BE49-F238E27FC236}">
                    <a16:creationId xmlns:a16="http://schemas.microsoft.com/office/drawing/2014/main" id="{62389853-662B-034F-AF18-65A67A62CD7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87" y="4812"/>
                <a:ext cx="1316" cy="1358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50" name="Oval 10">
                <a:extLst>
                  <a:ext uri="{FF2B5EF4-FFF2-40B4-BE49-F238E27FC236}">
                    <a16:creationId xmlns:a16="http://schemas.microsoft.com/office/drawing/2014/main" id="{09ADFD95-485C-8E4A-8304-229BCB3AE8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00" y="5310"/>
                <a:ext cx="1425" cy="1425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9851" name="Group 11">
              <a:extLst>
                <a:ext uri="{FF2B5EF4-FFF2-40B4-BE49-F238E27FC236}">
                  <a16:creationId xmlns:a16="http://schemas.microsoft.com/office/drawing/2014/main" id="{5DE7BAC1-7972-8F4C-B29B-CB0C48D708E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16" y="2989"/>
              <a:ext cx="660" cy="810"/>
              <a:chOff x="5880" y="4830"/>
              <a:chExt cx="1650" cy="2025"/>
            </a:xfrm>
          </p:grpSpPr>
          <p:sp>
            <p:nvSpPr>
              <p:cNvPr id="419852" name="Oval 12">
                <a:extLst>
                  <a:ext uri="{FF2B5EF4-FFF2-40B4-BE49-F238E27FC236}">
                    <a16:creationId xmlns:a16="http://schemas.microsoft.com/office/drawing/2014/main" id="{499EF8D1-FF59-E244-B266-5A9FBBDE87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0" y="4830"/>
                <a:ext cx="1065" cy="1065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53" name="Oval 13">
                <a:extLst>
                  <a:ext uri="{FF2B5EF4-FFF2-40B4-BE49-F238E27FC236}">
                    <a16:creationId xmlns:a16="http://schemas.microsoft.com/office/drawing/2014/main" id="{2BD7985A-41A6-F14A-89FD-3F06FE1AD39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80" y="5745"/>
                <a:ext cx="705" cy="705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54" name="Oval 14">
                <a:extLst>
                  <a:ext uri="{FF2B5EF4-FFF2-40B4-BE49-F238E27FC236}">
                    <a16:creationId xmlns:a16="http://schemas.microsoft.com/office/drawing/2014/main" id="{F9458746-9322-5A44-B68E-1076AE19430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40" y="5085"/>
                <a:ext cx="1245" cy="1245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55" name="Oval 15">
                <a:extLst>
                  <a:ext uri="{FF2B5EF4-FFF2-40B4-BE49-F238E27FC236}">
                    <a16:creationId xmlns:a16="http://schemas.microsoft.com/office/drawing/2014/main" id="{AEA0A605-DD07-8C40-AD5C-ACA15A77B6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45" y="5670"/>
                <a:ext cx="1185" cy="1185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9856" name="Group 16">
              <a:extLst>
                <a:ext uri="{FF2B5EF4-FFF2-40B4-BE49-F238E27FC236}">
                  <a16:creationId xmlns:a16="http://schemas.microsoft.com/office/drawing/2014/main" id="{C4FEB000-08B2-0743-9F7A-B29636FD4A2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01" y="2979"/>
              <a:ext cx="690" cy="732"/>
              <a:chOff x="7680" y="4800"/>
              <a:chExt cx="1725" cy="1830"/>
            </a:xfrm>
          </p:grpSpPr>
          <p:sp>
            <p:nvSpPr>
              <p:cNvPr id="419857" name="Oval 17">
                <a:extLst>
                  <a:ext uri="{FF2B5EF4-FFF2-40B4-BE49-F238E27FC236}">
                    <a16:creationId xmlns:a16="http://schemas.microsoft.com/office/drawing/2014/main" id="{25080A40-6AB1-C54E-BBBC-10BE71815CC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400" y="5595"/>
                <a:ext cx="945" cy="945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58" name="Oval 18">
                <a:extLst>
                  <a:ext uri="{FF2B5EF4-FFF2-40B4-BE49-F238E27FC236}">
                    <a16:creationId xmlns:a16="http://schemas.microsoft.com/office/drawing/2014/main" id="{727C912C-B6F3-DC4D-AF12-1D63C3A47A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80" y="5805"/>
                <a:ext cx="510" cy="51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59" name="Oval 19">
                <a:extLst>
                  <a:ext uri="{FF2B5EF4-FFF2-40B4-BE49-F238E27FC236}">
                    <a16:creationId xmlns:a16="http://schemas.microsoft.com/office/drawing/2014/main" id="{70645DE6-C40B-6A48-AD16-0BFB26003E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60" y="5715"/>
                <a:ext cx="630" cy="63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60" name="Oval 20">
                <a:extLst>
                  <a:ext uri="{FF2B5EF4-FFF2-40B4-BE49-F238E27FC236}">
                    <a16:creationId xmlns:a16="http://schemas.microsoft.com/office/drawing/2014/main" id="{268362BF-8478-7545-A31D-4727BFD6EB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070" y="4827"/>
                <a:ext cx="735" cy="768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61" name="Oval 21">
                <a:extLst>
                  <a:ext uri="{FF2B5EF4-FFF2-40B4-BE49-F238E27FC236}">
                    <a16:creationId xmlns:a16="http://schemas.microsoft.com/office/drawing/2014/main" id="{6F966B82-F0F2-5D49-BB29-F9755B1924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595" y="4800"/>
                <a:ext cx="705" cy="705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62" name="Oval 22">
                <a:extLst>
                  <a:ext uri="{FF2B5EF4-FFF2-40B4-BE49-F238E27FC236}">
                    <a16:creationId xmlns:a16="http://schemas.microsoft.com/office/drawing/2014/main" id="{F56F490F-A71D-484F-AD71-B52BBFF8A6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75" y="5205"/>
                <a:ext cx="750" cy="750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63" name="Oval 23">
                <a:extLst>
                  <a:ext uri="{FF2B5EF4-FFF2-40B4-BE49-F238E27FC236}">
                    <a16:creationId xmlns:a16="http://schemas.microsoft.com/office/drawing/2014/main" id="{F2912BEE-54E5-C449-AF81-43D95BED29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760" y="5445"/>
                <a:ext cx="645" cy="645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64" name="Oval 24">
                <a:extLst>
                  <a:ext uri="{FF2B5EF4-FFF2-40B4-BE49-F238E27FC236}">
                    <a16:creationId xmlns:a16="http://schemas.microsoft.com/office/drawing/2014/main" id="{5EF08D42-39FF-FC43-A6CB-53511FF999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175" y="6255"/>
                <a:ext cx="375" cy="375"/>
              </a:xfrm>
              <a:prstGeom prst="ellips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9865" name="Group 25">
              <a:extLst>
                <a:ext uri="{FF2B5EF4-FFF2-40B4-BE49-F238E27FC236}">
                  <a16:creationId xmlns:a16="http://schemas.microsoft.com/office/drawing/2014/main" id="{9E5123F8-D18E-DC42-9B12-46D0AFF3FFB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77" y="3024"/>
              <a:ext cx="575" cy="678"/>
              <a:chOff x="2295" y="4920"/>
              <a:chExt cx="1437" cy="1695"/>
            </a:xfrm>
          </p:grpSpPr>
          <p:sp>
            <p:nvSpPr>
              <p:cNvPr id="419866" name="Line 26">
                <a:extLst>
                  <a:ext uri="{FF2B5EF4-FFF2-40B4-BE49-F238E27FC236}">
                    <a16:creationId xmlns:a16="http://schemas.microsoft.com/office/drawing/2014/main" id="{3C31A51C-ADEC-694B-A504-8F562B9C9B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075" y="4920"/>
                <a:ext cx="495" cy="45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67" name="Line 27">
                <a:extLst>
                  <a:ext uri="{FF2B5EF4-FFF2-40B4-BE49-F238E27FC236}">
                    <a16:creationId xmlns:a16="http://schemas.microsoft.com/office/drawing/2014/main" id="{25C9A3B4-A6A8-4D43-A781-1C3224140B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65" y="4935"/>
                <a:ext cx="510" cy="54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68" name="Line 28">
                <a:extLst>
                  <a:ext uri="{FF2B5EF4-FFF2-40B4-BE49-F238E27FC236}">
                    <a16:creationId xmlns:a16="http://schemas.microsoft.com/office/drawing/2014/main" id="{A29E0C91-4ABE-C54F-B495-3705A827F9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50" y="5475"/>
                <a:ext cx="672" cy="15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69" name="Line 29">
                <a:extLst>
                  <a:ext uri="{FF2B5EF4-FFF2-40B4-BE49-F238E27FC236}">
                    <a16:creationId xmlns:a16="http://schemas.microsoft.com/office/drawing/2014/main" id="{C2E88C2B-630B-AB4A-95F0-D1D7207A17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295" y="5835"/>
                <a:ext cx="495" cy="405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70" name="Line 30">
                <a:extLst>
                  <a:ext uri="{FF2B5EF4-FFF2-40B4-BE49-F238E27FC236}">
                    <a16:creationId xmlns:a16="http://schemas.microsoft.com/office/drawing/2014/main" id="{801CCB20-7E92-1345-8612-A4FFA4FAED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95" y="5850"/>
                <a:ext cx="60" cy="42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71" name="Line 31">
                <a:extLst>
                  <a:ext uri="{FF2B5EF4-FFF2-40B4-BE49-F238E27FC236}">
                    <a16:creationId xmlns:a16="http://schemas.microsoft.com/office/drawing/2014/main" id="{8102F33C-4D24-4045-903E-8EF7A40E80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75" y="5970"/>
                <a:ext cx="945" cy="255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72" name="Line 32">
                <a:extLst>
                  <a:ext uri="{FF2B5EF4-FFF2-40B4-BE49-F238E27FC236}">
                    <a16:creationId xmlns:a16="http://schemas.microsoft.com/office/drawing/2014/main" id="{F9226681-CFFA-AE4B-B5D8-F022F9D53F1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15" y="6225"/>
                <a:ext cx="75" cy="39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73" name="Line 33">
                <a:extLst>
                  <a:ext uri="{FF2B5EF4-FFF2-40B4-BE49-F238E27FC236}">
                    <a16:creationId xmlns:a16="http://schemas.microsoft.com/office/drawing/2014/main" id="{F5F7007D-E5EE-2449-BB35-073D0353DE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8" y="5631"/>
                <a:ext cx="504" cy="33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9874" name="Group 34">
              <a:extLst>
                <a:ext uri="{FF2B5EF4-FFF2-40B4-BE49-F238E27FC236}">
                  <a16:creationId xmlns:a16="http://schemas.microsoft.com/office/drawing/2014/main" id="{136FD7C9-1331-A947-BB72-358511E7A8E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89" y="3024"/>
              <a:ext cx="575" cy="678"/>
              <a:chOff x="2295" y="4920"/>
              <a:chExt cx="1437" cy="1695"/>
            </a:xfrm>
          </p:grpSpPr>
          <p:sp>
            <p:nvSpPr>
              <p:cNvPr id="419875" name="Line 35">
                <a:extLst>
                  <a:ext uri="{FF2B5EF4-FFF2-40B4-BE49-F238E27FC236}">
                    <a16:creationId xmlns:a16="http://schemas.microsoft.com/office/drawing/2014/main" id="{0AC5CFA3-8F74-0F4A-9D79-2B0F6BC1D7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075" y="4920"/>
                <a:ext cx="495" cy="45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76" name="Line 36">
                <a:extLst>
                  <a:ext uri="{FF2B5EF4-FFF2-40B4-BE49-F238E27FC236}">
                    <a16:creationId xmlns:a16="http://schemas.microsoft.com/office/drawing/2014/main" id="{7529C5C7-0677-B742-BC08-D36DF1AA031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65" y="4935"/>
                <a:ext cx="510" cy="54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77" name="Line 37">
                <a:extLst>
                  <a:ext uri="{FF2B5EF4-FFF2-40B4-BE49-F238E27FC236}">
                    <a16:creationId xmlns:a16="http://schemas.microsoft.com/office/drawing/2014/main" id="{D278DD00-4E0A-3D45-9E8C-A645F63955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50" y="5475"/>
                <a:ext cx="672" cy="15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78" name="Line 38">
                <a:extLst>
                  <a:ext uri="{FF2B5EF4-FFF2-40B4-BE49-F238E27FC236}">
                    <a16:creationId xmlns:a16="http://schemas.microsoft.com/office/drawing/2014/main" id="{27CAF34A-C321-6F42-9EE7-65F6FB72860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295" y="5835"/>
                <a:ext cx="495" cy="405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79" name="Line 39">
                <a:extLst>
                  <a:ext uri="{FF2B5EF4-FFF2-40B4-BE49-F238E27FC236}">
                    <a16:creationId xmlns:a16="http://schemas.microsoft.com/office/drawing/2014/main" id="{C6556F5A-095A-014E-AF15-0D22BFE4A04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95" y="5850"/>
                <a:ext cx="60" cy="42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80" name="Line 40">
                <a:extLst>
                  <a:ext uri="{FF2B5EF4-FFF2-40B4-BE49-F238E27FC236}">
                    <a16:creationId xmlns:a16="http://schemas.microsoft.com/office/drawing/2014/main" id="{B4845CCA-8C78-5649-9812-A66AB99AC4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75" y="5970"/>
                <a:ext cx="945" cy="255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81" name="Line 41">
                <a:extLst>
                  <a:ext uri="{FF2B5EF4-FFF2-40B4-BE49-F238E27FC236}">
                    <a16:creationId xmlns:a16="http://schemas.microsoft.com/office/drawing/2014/main" id="{4CAD6215-FAA0-EC42-AFA1-259EE6E9BA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15" y="6225"/>
                <a:ext cx="75" cy="39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82" name="Line 42">
                <a:extLst>
                  <a:ext uri="{FF2B5EF4-FFF2-40B4-BE49-F238E27FC236}">
                    <a16:creationId xmlns:a16="http://schemas.microsoft.com/office/drawing/2014/main" id="{27FC19AC-5F4E-7A48-A75D-84CF0BA880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8" y="5631"/>
                <a:ext cx="504" cy="33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9883" name="Group 43">
              <a:extLst>
                <a:ext uri="{FF2B5EF4-FFF2-40B4-BE49-F238E27FC236}">
                  <a16:creationId xmlns:a16="http://schemas.microsoft.com/office/drawing/2014/main" id="{D513EAAA-80A5-BD4D-BEEC-ABD772A0C4B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17" y="3024"/>
              <a:ext cx="575" cy="678"/>
              <a:chOff x="2295" y="4920"/>
              <a:chExt cx="1437" cy="1695"/>
            </a:xfrm>
          </p:grpSpPr>
          <p:sp>
            <p:nvSpPr>
              <p:cNvPr id="419884" name="Line 44">
                <a:extLst>
                  <a:ext uri="{FF2B5EF4-FFF2-40B4-BE49-F238E27FC236}">
                    <a16:creationId xmlns:a16="http://schemas.microsoft.com/office/drawing/2014/main" id="{C7AD0BD5-EBE0-5644-93D0-CFB2B4F6B2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075" y="4920"/>
                <a:ext cx="495" cy="45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85" name="Line 45">
                <a:extLst>
                  <a:ext uri="{FF2B5EF4-FFF2-40B4-BE49-F238E27FC236}">
                    <a16:creationId xmlns:a16="http://schemas.microsoft.com/office/drawing/2014/main" id="{8AB089A1-CD68-1042-A4FF-1CFA2206C4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65" y="4935"/>
                <a:ext cx="510" cy="54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86" name="Line 46">
                <a:extLst>
                  <a:ext uri="{FF2B5EF4-FFF2-40B4-BE49-F238E27FC236}">
                    <a16:creationId xmlns:a16="http://schemas.microsoft.com/office/drawing/2014/main" id="{819C7766-C01B-DC45-B985-1624218B690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50" y="5475"/>
                <a:ext cx="672" cy="15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87" name="Line 47">
                <a:extLst>
                  <a:ext uri="{FF2B5EF4-FFF2-40B4-BE49-F238E27FC236}">
                    <a16:creationId xmlns:a16="http://schemas.microsoft.com/office/drawing/2014/main" id="{D3E7CD91-C6AC-4D48-97C9-DE28E22B48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295" y="5835"/>
                <a:ext cx="495" cy="405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88" name="Line 48">
                <a:extLst>
                  <a:ext uri="{FF2B5EF4-FFF2-40B4-BE49-F238E27FC236}">
                    <a16:creationId xmlns:a16="http://schemas.microsoft.com/office/drawing/2014/main" id="{7B769F70-1592-F245-837D-4FE7C17D24B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95" y="5850"/>
                <a:ext cx="60" cy="42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89" name="Line 49">
                <a:extLst>
                  <a:ext uri="{FF2B5EF4-FFF2-40B4-BE49-F238E27FC236}">
                    <a16:creationId xmlns:a16="http://schemas.microsoft.com/office/drawing/2014/main" id="{C78B62E8-7385-B444-B084-7F8F4A8325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75" y="5970"/>
                <a:ext cx="945" cy="255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90" name="Line 50">
                <a:extLst>
                  <a:ext uri="{FF2B5EF4-FFF2-40B4-BE49-F238E27FC236}">
                    <a16:creationId xmlns:a16="http://schemas.microsoft.com/office/drawing/2014/main" id="{D2344736-18B7-244B-BBBF-D6DC6F20B5B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15" y="6225"/>
                <a:ext cx="75" cy="39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91" name="Line 51">
                <a:extLst>
                  <a:ext uri="{FF2B5EF4-FFF2-40B4-BE49-F238E27FC236}">
                    <a16:creationId xmlns:a16="http://schemas.microsoft.com/office/drawing/2014/main" id="{B5EAD021-6968-7C43-8662-3C857317DC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8" y="5631"/>
                <a:ext cx="504" cy="33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9892" name="Group 52">
              <a:extLst>
                <a:ext uri="{FF2B5EF4-FFF2-40B4-BE49-F238E27FC236}">
                  <a16:creationId xmlns:a16="http://schemas.microsoft.com/office/drawing/2014/main" id="{ED4D9847-295B-9945-A240-F92DC242708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56" y="3024"/>
              <a:ext cx="575" cy="678"/>
              <a:chOff x="2295" y="4920"/>
              <a:chExt cx="1437" cy="1695"/>
            </a:xfrm>
          </p:grpSpPr>
          <p:sp>
            <p:nvSpPr>
              <p:cNvPr id="419893" name="Line 53">
                <a:extLst>
                  <a:ext uri="{FF2B5EF4-FFF2-40B4-BE49-F238E27FC236}">
                    <a16:creationId xmlns:a16="http://schemas.microsoft.com/office/drawing/2014/main" id="{0AB379BD-EC9B-2D46-AF12-E07968D3397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075" y="4920"/>
                <a:ext cx="495" cy="45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94" name="Line 54">
                <a:extLst>
                  <a:ext uri="{FF2B5EF4-FFF2-40B4-BE49-F238E27FC236}">
                    <a16:creationId xmlns:a16="http://schemas.microsoft.com/office/drawing/2014/main" id="{CF37B634-69B5-B24F-AEE5-0A8DCD29DA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565" y="4935"/>
                <a:ext cx="510" cy="54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95" name="Line 55">
                <a:extLst>
                  <a:ext uri="{FF2B5EF4-FFF2-40B4-BE49-F238E27FC236}">
                    <a16:creationId xmlns:a16="http://schemas.microsoft.com/office/drawing/2014/main" id="{68C16936-9E23-6F48-8E1D-916EFAF2A8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50" y="5475"/>
                <a:ext cx="672" cy="15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96" name="Line 56">
                <a:extLst>
                  <a:ext uri="{FF2B5EF4-FFF2-40B4-BE49-F238E27FC236}">
                    <a16:creationId xmlns:a16="http://schemas.microsoft.com/office/drawing/2014/main" id="{3E685E0C-49CA-114F-90AB-A06CF0DDB9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2295" y="5835"/>
                <a:ext cx="495" cy="405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97" name="Line 57">
                <a:extLst>
                  <a:ext uri="{FF2B5EF4-FFF2-40B4-BE49-F238E27FC236}">
                    <a16:creationId xmlns:a16="http://schemas.microsoft.com/office/drawing/2014/main" id="{5516054A-91F4-FA41-A555-EBFF485CE76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95" y="5850"/>
                <a:ext cx="60" cy="42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98" name="Line 58">
                <a:extLst>
                  <a:ext uri="{FF2B5EF4-FFF2-40B4-BE49-F238E27FC236}">
                    <a16:creationId xmlns:a16="http://schemas.microsoft.com/office/drawing/2014/main" id="{D9C41391-1790-934B-A73A-A9759E1AF85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775" y="5970"/>
                <a:ext cx="945" cy="255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899" name="Line 59">
                <a:extLst>
                  <a:ext uri="{FF2B5EF4-FFF2-40B4-BE49-F238E27FC236}">
                    <a16:creationId xmlns:a16="http://schemas.microsoft.com/office/drawing/2014/main" id="{8C8670BB-DFB0-C74C-8DCC-27C328E3B6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2715" y="6225"/>
                <a:ext cx="75" cy="39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900" name="Line 60">
                <a:extLst>
                  <a:ext uri="{FF2B5EF4-FFF2-40B4-BE49-F238E27FC236}">
                    <a16:creationId xmlns:a16="http://schemas.microsoft.com/office/drawing/2014/main" id="{0FF4009D-0AE0-E749-ADCA-6D3663B1EE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28" y="5631"/>
                <a:ext cx="504" cy="33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94207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Date Placeholder 3">
            <a:extLst>
              <a:ext uri="{FF2B5EF4-FFF2-40B4-BE49-F238E27FC236}">
                <a16:creationId xmlns:a16="http://schemas.microsoft.com/office/drawing/2014/main" id="{D495144A-3EA5-8D4C-B641-645B115A6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UNC Chapel Hill</a:t>
            </a:r>
          </a:p>
        </p:txBody>
      </p:sp>
      <p:sp>
        <p:nvSpPr>
          <p:cNvPr id="34" name="Footer Placeholder 4">
            <a:extLst>
              <a:ext uri="{FF2B5EF4-FFF2-40B4-BE49-F238E27FC236}">
                <a16:creationId xmlns:a16="http://schemas.microsoft.com/office/drawing/2014/main" id="{8E8B2A77-10FD-9341-A77F-575C87154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M. C. Lin</a:t>
            </a:r>
          </a:p>
        </p:txBody>
      </p:sp>
      <p:sp>
        <p:nvSpPr>
          <p:cNvPr id="420866" name="Rectangle 2">
            <a:extLst>
              <a:ext uri="{FF2B5EF4-FFF2-40B4-BE49-F238E27FC236}">
                <a16:creationId xmlns:a16="http://schemas.microsoft.com/office/drawing/2014/main" id="{FDB189A2-D082-6242-92A9-544FFB51C2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BVH-Based Collision Detection</a:t>
            </a:r>
            <a:endParaRPr lang="en-US" altLang="en-US" b="0"/>
          </a:p>
        </p:txBody>
      </p:sp>
      <p:grpSp>
        <p:nvGrpSpPr>
          <p:cNvPr id="420867" name="Group 3">
            <a:extLst>
              <a:ext uri="{FF2B5EF4-FFF2-40B4-BE49-F238E27FC236}">
                <a16:creationId xmlns:a16="http://schemas.microsoft.com/office/drawing/2014/main" id="{D8439017-B7A9-3948-9A6B-AD823CD9B320}"/>
              </a:ext>
            </a:extLst>
          </p:cNvPr>
          <p:cNvGrpSpPr>
            <a:grpSpLocks/>
          </p:cNvGrpSpPr>
          <p:nvPr/>
        </p:nvGrpSpPr>
        <p:grpSpPr bwMode="auto">
          <a:xfrm>
            <a:off x="2728913" y="1752600"/>
            <a:ext cx="3941762" cy="4767263"/>
            <a:chOff x="1458" y="921"/>
            <a:chExt cx="2483" cy="3003"/>
          </a:xfrm>
        </p:grpSpPr>
        <p:sp>
          <p:nvSpPr>
            <p:cNvPr id="420868" name="Oval 4">
              <a:extLst>
                <a:ext uri="{FF2B5EF4-FFF2-40B4-BE49-F238E27FC236}">
                  <a16:creationId xmlns:a16="http://schemas.microsoft.com/office/drawing/2014/main" id="{C08ABAEA-89A5-1C4C-8476-796937A021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07" y="1607"/>
              <a:ext cx="497" cy="497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869" name="Oval 5">
              <a:extLst>
                <a:ext uri="{FF2B5EF4-FFF2-40B4-BE49-F238E27FC236}">
                  <a16:creationId xmlns:a16="http://schemas.microsoft.com/office/drawing/2014/main" id="{52FD803B-C12D-734A-B048-CD5257588D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0" y="976"/>
              <a:ext cx="496" cy="497"/>
            </a:xfrm>
            <a:prstGeom prst="ellipse">
              <a:avLst/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870" name="Oval 6">
              <a:extLst>
                <a:ext uri="{FF2B5EF4-FFF2-40B4-BE49-F238E27FC236}">
                  <a16:creationId xmlns:a16="http://schemas.microsoft.com/office/drawing/2014/main" id="{07C8C0EB-87EA-C541-A5FA-63BEED702C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58" y="1686"/>
              <a:ext cx="292" cy="292"/>
            </a:xfrm>
            <a:prstGeom prst="ellipse">
              <a:avLst/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871" name="Oval 7">
              <a:extLst>
                <a:ext uri="{FF2B5EF4-FFF2-40B4-BE49-F238E27FC236}">
                  <a16:creationId xmlns:a16="http://schemas.microsoft.com/office/drawing/2014/main" id="{206A6A38-7BBA-F348-A5E1-5C5EA9269B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33" y="1828"/>
              <a:ext cx="292" cy="292"/>
            </a:xfrm>
            <a:prstGeom prst="ellipse">
              <a:avLst/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872" name="Oval 8">
              <a:extLst>
                <a:ext uri="{FF2B5EF4-FFF2-40B4-BE49-F238E27FC236}">
                  <a16:creationId xmlns:a16="http://schemas.microsoft.com/office/drawing/2014/main" id="{20A9BCD9-683D-2F46-9677-0F910EFB6E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4" y="1726"/>
              <a:ext cx="497" cy="497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873" name="Oval 9">
              <a:extLst>
                <a:ext uri="{FF2B5EF4-FFF2-40B4-BE49-F238E27FC236}">
                  <a16:creationId xmlns:a16="http://schemas.microsoft.com/office/drawing/2014/main" id="{7F8D51A4-EE40-AB4E-BA1D-E7E8F6C58A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20" y="960"/>
              <a:ext cx="497" cy="497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874" name="Oval 10">
              <a:extLst>
                <a:ext uri="{FF2B5EF4-FFF2-40B4-BE49-F238E27FC236}">
                  <a16:creationId xmlns:a16="http://schemas.microsoft.com/office/drawing/2014/main" id="{E8F9F759-5944-E140-87E3-4C3340AE05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2" y="921"/>
              <a:ext cx="292" cy="292"/>
            </a:xfrm>
            <a:prstGeom prst="ellipse">
              <a:avLst/>
            </a:prstGeom>
            <a:noFill/>
            <a:ln w="9525">
              <a:solidFill>
                <a:srgbClr val="00FF00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875" name="Oval 11">
              <a:extLst>
                <a:ext uri="{FF2B5EF4-FFF2-40B4-BE49-F238E27FC236}">
                  <a16:creationId xmlns:a16="http://schemas.microsoft.com/office/drawing/2014/main" id="{C89FD1BA-F6DF-8F4C-8291-921CDE4F63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47" y="1166"/>
              <a:ext cx="291" cy="291"/>
            </a:xfrm>
            <a:prstGeom prst="ellipse">
              <a:avLst/>
            </a:prstGeom>
            <a:noFill/>
            <a:ln w="9525">
              <a:solidFill>
                <a:srgbClr val="00FF00"/>
              </a:solidFill>
              <a:prstDash val="dash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876" name="Oval 12">
              <a:extLst>
                <a:ext uri="{FF2B5EF4-FFF2-40B4-BE49-F238E27FC236}">
                  <a16:creationId xmlns:a16="http://schemas.microsoft.com/office/drawing/2014/main" id="{F89DF08B-8D02-6640-9B0A-890A917072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8" y="1607"/>
              <a:ext cx="379" cy="379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877" name="Oval 13">
              <a:extLst>
                <a:ext uri="{FF2B5EF4-FFF2-40B4-BE49-F238E27FC236}">
                  <a16:creationId xmlns:a16="http://schemas.microsoft.com/office/drawing/2014/main" id="{659FA074-FB23-2542-AD77-14DE9FA8BF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4" y="1852"/>
              <a:ext cx="316" cy="300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878" name="Oval 14">
              <a:extLst>
                <a:ext uri="{FF2B5EF4-FFF2-40B4-BE49-F238E27FC236}">
                  <a16:creationId xmlns:a16="http://schemas.microsoft.com/office/drawing/2014/main" id="{99312F1D-DC67-4049-98AA-A70E399020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26" y="2380"/>
              <a:ext cx="291" cy="292"/>
            </a:xfrm>
            <a:prstGeom prst="ellipse">
              <a:avLst/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879" name="Oval 15">
              <a:extLst>
                <a:ext uri="{FF2B5EF4-FFF2-40B4-BE49-F238E27FC236}">
                  <a16:creationId xmlns:a16="http://schemas.microsoft.com/office/drawing/2014/main" id="{35E42C4A-BB9A-4B40-84F2-A45A7A04A1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65" y="2412"/>
              <a:ext cx="315" cy="300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880" name="Oval 16">
              <a:extLst>
                <a:ext uri="{FF2B5EF4-FFF2-40B4-BE49-F238E27FC236}">
                  <a16:creationId xmlns:a16="http://schemas.microsoft.com/office/drawing/2014/main" id="{27DFBAE1-D352-C749-9F19-2038424E8A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9" y="2530"/>
              <a:ext cx="292" cy="292"/>
            </a:xfrm>
            <a:prstGeom prst="ellipse">
              <a:avLst/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881" name="Oval 17">
              <a:extLst>
                <a:ext uri="{FF2B5EF4-FFF2-40B4-BE49-F238E27FC236}">
                  <a16:creationId xmlns:a16="http://schemas.microsoft.com/office/drawing/2014/main" id="{6FE18788-EDA3-2C42-88AA-065CDF2328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74" y="2309"/>
              <a:ext cx="379" cy="379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882" name="Oval 18">
              <a:extLst>
                <a:ext uri="{FF2B5EF4-FFF2-40B4-BE49-F238E27FC236}">
                  <a16:creationId xmlns:a16="http://schemas.microsoft.com/office/drawing/2014/main" id="{B9A3EB23-5ABC-2B44-9A62-3CE157168E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2" y="2301"/>
              <a:ext cx="174" cy="174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883" name="Oval 19">
              <a:extLst>
                <a:ext uri="{FF2B5EF4-FFF2-40B4-BE49-F238E27FC236}">
                  <a16:creationId xmlns:a16="http://schemas.microsoft.com/office/drawing/2014/main" id="{89B85FD5-58B4-2047-8E18-3B57E1AB51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7" y="2514"/>
              <a:ext cx="220" cy="221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884" name="Oval 20">
              <a:extLst>
                <a:ext uri="{FF2B5EF4-FFF2-40B4-BE49-F238E27FC236}">
                  <a16:creationId xmlns:a16="http://schemas.microsoft.com/office/drawing/2014/main" id="{A6F064ED-04B2-9F4C-9E5C-622744E7E6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5" y="3101"/>
              <a:ext cx="292" cy="292"/>
            </a:xfrm>
            <a:prstGeom prst="ellipse">
              <a:avLst/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885" name="Oval 21">
              <a:extLst>
                <a:ext uri="{FF2B5EF4-FFF2-40B4-BE49-F238E27FC236}">
                  <a16:creationId xmlns:a16="http://schemas.microsoft.com/office/drawing/2014/main" id="{21BCDC96-70EF-3641-AFB4-6B41FBE3C8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3069"/>
              <a:ext cx="221" cy="221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886" name="Oval 22">
              <a:extLst>
                <a:ext uri="{FF2B5EF4-FFF2-40B4-BE49-F238E27FC236}">
                  <a16:creationId xmlns:a16="http://schemas.microsoft.com/office/drawing/2014/main" id="{A9536018-F822-AB4D-A61D-D905AB8F7D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4" y="3250"/>
              <a:ext cx="292" cy="292"/>
            </a:xfrm>
            <a:prstGeom prst="ellipse">
              <a:avLst/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887" name="Oval 23">
              <a:extLst>
                <a:ext uri="{FF2B5EF4-FFF2-40B4-BE49-F238E27FC236}">
                  <a16:creationId xmlns:a16="http://schemas.microsoft.com/office/drawing/2014/main" id="{BB6C0EDC-3C4F-484A-BBD3-47DEF0D337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7" y="3022"/>
              <a:ext cx="174" cy="173"/>
            </a:xfrm>
            <a:prstGeom prst="ellips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888" name="Line 24">
              <a:extLst>
                <a:ext uri="{FF2B5EF4-FFF2-40B4-BE49-F238E27FC236}">
                  <a16:creationId xmlns:a16="http://schemas.microsoft.com/office/drawing/2014/main" id="{9B766EB4-B8F4-5F4E-BD63-2EF8E376F6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14" y="3703"/>
              <a:ext cx="181" cy="221"/>
            </a:xfrm>
            <a:prstGeom prst="line">
              <a:avLst/>
            </a:prstGeom>
            <a:noFill/>
            <a:ln w="9525">
              <a:solidFill>
                <a:srgbClr val="00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889" name="Line 25">
              <a:extLst>
                <a:ext uri="{FF2B5EF4-FFF2-40B4-BE49-F238E27FC236}">
                  <a16:creationId xmlns:a16="http://schemas.microsoft.com/office/drawing/2014/main" id="{A554259C-CB0D-D94C-862E-2A5C44B8D0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32" y="3727"/>
              <a:ext cx="221" cy="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890" name="Line 26">
              <a:extLst>
                <a:ext uri="{FF2B5EF4-FFF2-40B4-BE49-F238E27FC236}">
                  <a16:creationId xmlns:a16="http://schemas.microsoft.com/office/drawing/2014/main" id="{012E6F4D-4B73-834E-A9E9-28EF01C2AC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86" y="1481"/>
              <a:ext cx="150" cy="197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891" name="Line 27">
              <a:extLst>
                <a:ext uri="{FF2B5EF4-FFF2-40B4-BE49-F238E27FC236}">
                  <a16:creationId xmlns:a16="http://schemas.microsoft.com/office/drawing/2014/main" id="{EC7027BE-8D23-AA46-B2BE-4F6F52772B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49" y="1505"/>
              <a:ext cx="166" cy="181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892" name="Line 28">
              <a:extLst>
                <a:ext uri="{FF2B5EF4-FFF2-40B4-BE49-F238E27FC236}">
                  <a16:creationId xmlns:a16="http://schemas.microsoft.com/office/drawing/2014/main" id="{C950792A-336C-8E45-A9CB-A1421E4C97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73" y="2167"/>
              <a:ext cx="149" cy="198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893" name="Line 29">
              <a:extLst>
                <a:ext uri="{FF2B5EF4-FFF2-40B4-BE49-F238E27FC236}">
                  <a16:creationId xmlns:a16="http://schemas.microsoft.com/office/drawing/2014/main" id="{B5CFCB84-7943-D04E-B18D-49A9D86A72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46" y="2207"/>
              <a:ext cx="165" cy="181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894" name="Line 30">
              <a:extLst>
                <a:ext uri="{FF2B5EF4-FFF2-40B4-BE49-F238E27FC236}">
                  <a16:creationId xmlns:a16="http://schemas.microsoft.com/office/drawing/2014/main" id="{CCF597EC-B2DA-F243-89CA-7C7B4D1F47D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59" y="2830"/>
              <a:ext cx="150" cy="197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895" name="Line 31">
              <a:extLst>
                <a:ext uri="{FF2B5EF4-FFF2-40B4-BE49-F238E27FC236}">
                  <a16:creationId xmlns:a16="http://schemas.microsoft.com/office/drawing/2014/main" id="{8C56BF19-DF23-C943-8BD0-67C4AC4602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24" y="2822"/>
              <a:ext cx="166" cy="182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896" name="Line 32">
              <a:extLst>
                <a:ext uri="{FF2B5EF4-FFF2-40B4-BE49-F238E27FC236}">
                  <a16:creationId xmlns:a16="http://schemas.microsoft.com/office/drawing/2014/main" id="{780F4AD0-4915-F049-A796-6D0E7AAF18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57" y="3439"/>
              <a:ext cx="0" cy="189"/>
            </a:xfrm>
            <a:prstGeom prst="lin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74494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A1AC8B-4A96-7244-8076-FCA917D2C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UNC Chapel Hill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1465E1-9AEF-234B-8951-831F5D20F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M. C. Lin</a:t>
            </a:r>
          </a:p>
        </p:txBody>
      </p:sp>
      <p:sp>
        <p:nvSpPr>
          <p:cNvPr id="398338" name="Rectangle 2">
            <a:extLst>
              <a:ext uri="{FF2B5EF4-FFF2-40B4-BE49-F238E27FC236}">
                <a16:creationId xmlns:a16="http://schemas.microsoft.com/office/drawing/2014/main" id="{2251821D-8F81-414B-AF3C-A1EFFFE74A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93688"/>
            <a:ext cx="8696325" cy="849312"/>
          </a:xfrm>
        </p:spPr>
        <p:txBody>
          <a:bodyPr/>
          <a:lstStyle/>
          <a:p>
            <a:r>
              <a:rPr lang="en-US" altLang="en-US" sz="3600">
                <a:latin typeface="Times" pitchFamily="2" charset="0"/>
                <a:cs typeface="Times New Roman" panose="02020603050405020304" pitchFamily="18" charset="0"/>
              </a:rPr>
              <a:t>Evaluating Bounding Volume Hierarchies</a:t>
            </a:r>
            <a:r>
              <a:rPr lang="en-US" altLang="en-US"/>
              <a:t> </a:t>
            </a:r>
          </a:p>
        </p:txBody>
      </p:sp>
      <p:sp>
        <p:nvSpPr>
          <p:cNvPr id="398339" name="Rectangle 3">
            <a:extLst>
              <a:ext uri="{FF2B5EF4-FFF2-40B4-BE49-F238E27FC236}">
                <a16:creationId xmlns:a16="http://schemas.microsoft.com/office/drawing/2014/main" id="{51BC543D-8157-F947-8ACB-92DBF24BA1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73063" y="1527175"/>
            <a:ext cx="8470900" cy="4114800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>
                <a:latin typeface="Times" pitchFamily="2" charset="0"/>
                <a:cs typeface="Times New Roman" panose="02020603050405020304" pitchFamily="18" charset="0"/>
              </a:rPr>
              <a:t>   Cost Function: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1000">
                <a:latin typeface="Times" pitchFamily="2" charset="0"/>
                <a:cs typeface="Times New Roman" panose="02020603050405020304" pitchFamily="18" charset="0"/>
              </a:rPr>
              <a:t>   </a:t>
            </a:r>
          </a:p>
          <a:p>
            <a:pPr algn="ctr">
              <a:lnSpc>
                <a:spcPct val="90000"/>
              </a:lnSpc>
              <a:spcBef>
                <a:spcPct val="10000"/>
              </a:spcBef>
              <a:spcAft>
                <a:spcPct val="20000"/>
              </a:spcAft>
              <a:buFont typeface="Wingdings" pitchFamily="2" charset="2"/>
              <a:buNone/>
            </a:pPr>
            <a:r>
              <a:rPr lang="en-US" altLang="en-US" sz="2800" i="1">
                <a:latin typeface="Times" pitchFamily="2" charset="0"/>
                <a:cs typeface="Times New Roman" panose="02020603050405020304" pitchFamily="18" charset="0"/>
              </a:rPr>
              <a:t>F = N</a:t>
            </a:r>
            <a:r>
              <a:rPr lang="en-US" altLang="en-US" sz="2800" i="1" baseline="-30000">
                <a:latin typeface="Times" pitchFamily="2" charset="0"/>
                <a:cs typeface="Times New Roman" panose="02020603050405020304" pitchFamily="18" charset="0"/>
              </a:rPr>
              <a:t>u</a:t>
            </a:r>
            <a:r>
              <a:rPr lang="en-US" altLang="en-US" sz="2800" i="1">
                <a:latin typeface="Times" pitchFamily="2" charset="0"/>
                <a:cs typeface="Times New Roman" panose="02020603050405020304" pitchFamily="18" charset="0"/>
              </a:rPr>
              <a:t> </a:t>
            </a:r>
            <a:r>
              <a:rPr lang="en-US" altLang="en-US" sz="2800">
                <a:latin typeface="Times" pitchFamily="2" charset="0"/>
                <a:cs typeface="Times New Roman" panose="02020603050405020304" pitchFamily="18" charset="0"/>
              </a:rPr>
              <a:t>x</a:t>
            </a:r>
            <a:r>
              <a:rPr lang="en-US" altLang="en-US" sz="2800" i="1">
                <a:latin typeface="Times" pitchFamily="2" charset="0"/>
                <a:cs typeface="Times New Roman" panose="02020603050405020304" pitchFamily="18" charset="0"/>
              </a:rPr>
              <a:t> C</a:t>
            </a:r>
            <a:r>
              <a:rPr lang="en-US" altLang="en-US" sz="2800" i="1" baseline="-30000">
                <a:latin typeface="Times" pitchFamily="2" charset="0"/>
                <a:cs typeface="Times New Roman" panose="02020603050405020304" pitchFamily="18" charset="0"/>
              </a:rPr>
              <a:t>u</a:t>
            </a:r>
            <a:r>
              <a:rPr lang="en-US" altLang="en-US" sz="2800" baseline="-30000">
                <a:latin typeface="Times" pitchFamily="2" charset="0"/>
                <a:cs typeface="Times New Roman" panose="02020603050405020304" pitchFamily="18" charset="0"/>
              </a:rPr>
              <a:t>  </a:t>
            </a:r>
            <a:r>
              <a:rPr lang="en-US" altLang="en-US" sz="2800">
                <a:latin typeface="Times" pitchFamily="2" charset="0"/>
                <a:cs typeface="Times New Roman" panose="02020603050405020304" pitchFamily="18" charset="0"/>
              </a:rPr>
              <a:t>+  </a:t>
            </a:r>
            <a:r>
              <a:rPr lang="en-US" altLang="en-US" sz="2800" i="1">
                <a:latin typeface="Times" pitchFamily="2" charset="0"/>
                <a:cs typeface="Times New Roman" panose="02020603050405020304" pitchFamily="18" charset="0"/>
              </a:rPr>
              <a:t>N</a:t>
            </a:r>
            <a:r>
              <a:rPr lang="en-US" altLang="en-US" sz="2800" i="1" baseline="-30000">
                <a:latin typeface="Times" pitchFamily="2" charset="0"/>
                <a:cs typeface="Times New Roman" panose="02020603050405020304" pitchFamily="18" charset="0"/>
              </a:rPr>
              <a:t>bv</a:t>
            </a:r>
            <a:r>
              <a:rPr lang="en-US" altLang="en-US" sz="2800" i="1">
                <a:latin typeface="Times" pitchFamily="2" charset="0"/>
                <a:cs typeface="Times New Roman" panose="02020603050405020304" pitchFamily="18" charset="0"/>
              </a:rPr>
              <a:t> </a:t>
            </a:r>
            <a:r>
              <a:rPr lang="en-US" altLang="en-US" sz="2800">
                <a:latin typeface="Times" pitchFamily="2" charset="0"/>
                <a:cs typeface="Times New Roman" panose="02020603050405020304" pitchFamily="18" charset="0"/>
              </a:rPr>
              <a:t>x</a:t>
            </a:r>
            <a:r>
              <a:rPr lang="en-US" altLang="en-US" sz="2800" i="1">
                <a:latin typeface="Times" pitchFamily="2" charset="0"/>
                <a:cs typeface="Times New Roman" panose="02020603050405020304" pitchFamily="18" charset="0"/>
              </a:rPr>
              <a:t> C</a:t>
            </a:r>
            <a:r>
              <a:rPr lang="en-US" altLang="en-US" sz="2800" i="1" baseline="-30000">
                <a:latin typeface="Times" pitchFamily="2" charset="0"/>
                <a:cs typeface="Times New Roman" panose="02020603050405020304" pitchFamily="18" charset="0"/>
              </a:rPr>
              <a:t>bv</a:t>
            </a:r>
            <a:r>
              <a:rPr lang="en-US" altLang="en-US" sz="2800" i="1">
                <a:latin typeface="Times" pitchFamily="2" charset="0"/>
                <a:cs typeface="Times New Roman" panose="02020603050405020304" pitchFamily="18" charset="0"/>
              </a:rPr>
              <a:t> + N</a:t>
            </a:r>
            <a:r>
              <a:rPr lang="en-US" altLang="en-US" sz="2800" i="1" baseline="-30000">
                <a:latin typeface="Times" pitchFamily="2" charset="0"/>
                <a:cs typeface="Times New Roman" panose="02020603050405020304" pitchFamily="18" charset="0"/>
              </a:rPr>
              <a:t>p</a:t>
            </a:r>
            <a:r>
              <a:rPr lang="en-US" altLang="en-US" sz="2800" i="1">
                <a:latin typeface="Times" pitchFamily="2" charset="0"/>
                <a:cs typeface="Times New Roman" panose="02020603050405020304" pitchFamily="18" charset="0"/>
              </a:rPr>
              <a:t> </a:t>
            </a:r>
            <a:r>
              <a:rPr lang="en-US" altLang="en-US" sz="2800">
                <a:latin typeface="Times" pitchFamily="2" charset="0"/>
                <a:cs typeface="Times New Roman" panose="02020603050405020304" pitchFamily="18" charset="0"/>
              </a:rPr>
              <a:t>x</a:t>
            </a:r>
            <a:r>
              <a:rPr lang="en-US" altLang="en-US" sz="2800" i="1">
                <a:latin typeface="Times" pitchFamily="2" charset="0"/>
                <a:cs typeface="Times New Roman" panose="02020603050405020304" pitchFamily="18" charset="0"/>
              </a:rPr>
              <a:t> C</a:t>
            </a:r>
            <a:r>
              <a:rPr lang="en-US" altLang="en-US" sz="2800" i="1" baseline="-30000">
                <a:latin typeface="Times" pitchFamily="2" charset="0"/>
                <a:cs typeface="Times New Roman" panose="02020603050405020304" pitchFamily="18" charset="0"/>
              </a:rPr>
              <a:t>p</a:t>
            </a:r>
            <a:endParaRPr lang="en-US" altLang="en-US" sz="2800">
              <a:latin typeface="Times" pitchFamily="2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spcAft>
                <a:spcPct val="20000"/>
              </a:spcAft>
              <a:buFont typeface="Wingdings" pitchFamily="2" charset="2"/>
              <a:buNone/>
            </a:pPr>
            <a:r>
              <a:rPr lang="en-US" altLang="en-US" sz="1000" baseline="-30000">
                <a:latin typeface="Times" pitchFamily="2" charset="0"/>
                <a:cs typeface="Times New Roman" panose="02020603050405020304" pitchFamily="18" charset="0"/>
              </a:rPr>
              <a:t> </a:t>
            </a:r>
            <a:endParaRPr lang="en-US" altLang="en-US" sz="1000">
              <a:latin typeface="Times" pitchFamily="2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spcBef>
                <a:spcPct val="5000"/>
              </a:spcBef>
              <a:spcAft>
                <a:spcPct val="25000"/>
              </a:spcAft>
              <a:buFont typeface="Wingdings" pitchFamily="2" charset="2"/>
              <a:buNone/>
            </a:pPr>
            <a:r>
              <a:rPr lang="en-US" altLang="en-US" sz="2800" i="1">
                <a:latin typeface="Times" pitchFamily="2" charset="0"/>
                <a:cs typeface="Times New Roman" panose="02020603050405020304" pitchFamily="18" charset="0"/>
              </a:rPr>
              <a:t>F</a:t>
            </a:r>
            <a:r>
              <a:rPr lang="en-US" altLang="en-US" sz="2800">
                <a:latin typeface="Times" pitchFamily="2" charset="0"/>
                <a:cs typeface="Times New Roman" panose="02020603050405020304" pitchFamily="18" charset="0"/>
              </a:rPr>
              <a:t>:	total cost function for interference detection</a:t>
            </a:r>
          </a:p>
          <a:p>
            <a:pPr algn="just">
              <a:lnSpc>
                <a:spcPct val="90000"/>
              </a:lnSpc>
              <a:spcBef>
                <a:spcPct val="5000"/>
              </a:spcBef>
              <a:spcAft>
                <a:spcPct val="25000"/>
              </a:spcAft>
              <a:buFont typeface="Wingdings" pitchFamily="2" charset="2"/>
              <a:buNone/>
            </a:pPr>
            <a:r>
              <a:rPr lang="en-US" altLang="en-US" sz="2800" i="1">
                <a:latin typeface="Times" pitchFamily="2" charset="0"/>
                <a:cs typeface="Times New Roman" panose="02020603050405020304" pitchFamily="18" charset="0"/>
              </a:rPr>
              <a:t>N</a:t>
            </a:r>
            <a:r>
              <a:rPr lang="en-US" altLang="en-US" sz="2800" i="1" baseline="-30000">
                <a:latin typeface="Times" pitchFamily="2" charset="0"/>
                <a:cs typeface="Times New Roman" panose="02020603050405020304" pitchFamily="18" charset="0"/>
              </a:rPr>
              <a:t>u</a:t>
            </a:r>
            <a:r>
              <a:rPr lang="en-US" altLang="en-US" sz="2800">
                <a:latin typeface="Times" pitchFamily="2" charset="0"/>
                <a:cs typeface="Times New Roman" panose="02020603050405020304" pitchFamily="18" charset="0"/>
              </a:rPr>
              <a:t>:</a:t>
            </a:r>
            <a:r>
              <a:rPr lang="en-US" altLang="en-US" sz="2800" i="1">
                <a:latin typeface="Times" pitchFamily="2" charset="0"/>
                <a:cs typeface="Times New Roman" panose="02020603050405020304" pitchFamily="18" charset="0"/>
              </a:rPr>
              <a:t> 	</a:t>
            </a:r>
            <a:r>
              <a:rPr lang="en-US" altLang="en-US" sz="2800">
                <a:latin typeface="Times" pitchFamily="2" charset="0"/>
                <a:cs typeface="Times New Roman" panose="02020603050405020304" pitchFamily="18" charset="0"/>
              </a:rPr>
              <a:t>no. of bounding volumes updated </a:t>
            </a:r>
          </a:p>
          <a:p>
            <a:pPr algn="just">
              <a:lnSpc>
                <a:spcPct val="90000"/>
              </a:lnSpc>
              <a:spcBef>
                <a:spcPct val="5000"/>
              </a:spcBef>
              <a:spcAft>
                <a:spcPct val="25000"/>
              </a:spcAft>
              <a:buFont typeface="Wingdings" pitchFamily="2" charset="2"/>
              <a:buNone/>
            </a:pPr>
            <a:r>
              <a:rPr lang="en-US" altLang="en-US" sz="2800" i="1">
                <a:latin typeface="Times" pitchFamily="2" charset="0"/>
                <a:cs typeface="Times New Roman" panose="02020603050405020304" pitchFamily="18" charset="0"/>
              </a:rPr>
              <a:t>C</a:t>
            </a:r>
            <a:r>
              <a:rPr lang="en-US" altLang="en-US" sz="2800" i="1" baseline="-30000">
                <a:latin typeface="Times" pitchFamily="2" charset="0"/>
                <a:cs typeface="Times New Roman" panose="02020603050405020304" pitchFamily="18" charset="0"/>
              </a:rPr>
              <a:t>u</a:t>
            </a:r>
            <a:r>
              <a:rPr lang="en-US" altLang="en-US" sz="2800">
                <a:latin typeface="Times" pitchFamily="2" charset="0"/>
                <a:cs typeface="Times New Roman" panose="02020603050405020304" pitchFamily="18" charset="0"/>
              </a:rPr>
              <a:t>:	cost of updating a bounding volume,</a:t>
            </a:r>
          </a:p>
          <a:p>
            <a:pPr algn="just">
              <a:lnSpc>
                <a:spcPct val="90000"/>
              </a:lnSpc>
              <a:spcBef>
                <a:spcPct val="5000"/>
              </a:spcBef>
              <a:spcAft>
                <a:spcPct val="25000"/>
              </a:spcAft>
              <a:buFont typeface="Wingdings" pitchFamily="2" charset="2"/>
              <a:buNone/>
            </a:pPr>
            <a:r>
              <a:rPr lang="en-US" altLang="en-US" sz="2800" i="1">
                <a:latin typeface="Times" pitchFamily="2" charset="0"/>
                <a:cs typeface="Times New Roman" panose="02020603050405020304" pitchFamily="18" charset="0"/>
              </a:rPr>
              <a:t>N</a:t>
            </a:r>
            <a:r>
              <a:rPr lang="en-US" altLang="en-US" sz="2800" i="1" baseline="-30000">
                <a:latin typeface="Times" pitchFamily="2" charset="0"/>
                <a:cs typeface="Times New Roman" panose="02020603050405020304" pitchFamily="18" charset="0"/>
              </a:rPr>
              <a:t>bv</a:t>
            </a:r>
            <a:r>
              <a:rPr lang="en-US" altLang="en-US" sz="2800">
                <a:latin typeface="Times" pitchFamily="2" charset="0"/>
                <a:cs typeface="Times New Roman" panose="02020603050405020304" pitchFamily="18" charset="0"/>
              </a:rPr>
              <a:t>:	no. of bounding volume pair overlap tests</a:t>
            </a:r>
          </a:p>
          <a:p>
            <a:pPr algn="just">
              <a:lnSpc>
                <a:spcPct val="90000"/>
              </a:lnSpc>
              <a:spcBef>
                <a:spcPct val="5000"/>
              </a:spcBef>
              <a:spcAft>
                <a:spcPct val="25000"/>
              </a:spcAft>
              <a:buFont typeface="Wingdings" pitchFamily="2" charset="2"/>
              <a:buNone/>
            </a:pPr>
            <a:r>
              <a:rPr lang="en-US" altLang="en-US" sz="2800" i="1">
                <a:latin typeface="Times" pitchFamily="2" charset="0"/>
                <a:cs typeface="Times New Roman" panose="02020603050405020304" pitchFamily="18" charset="0"/>
              </a:rPr>
              <a:t>C</a:t>
            </a:r>
            <a:r>
              <a:rPr lang="en-US" altLang="en-US" sz="2800" i="1" baseline="-30000">
                <a:latin typeface="Times" pitchFamily="2" charset="0"/>
                <a:cs typeface="Times New Roman" panose="02020603050405020304" pitchFamily="18" charset="0"/>
              </a:rPr>
              <a:t>bv</a:t>
            </a:r>
            <a:r>
              <a:rPr lang="en-US" altLang="en-US" sz="2800">
                <a:latin typeface="Times" pitchFamily="2" charset="0"/>
                <a:cs typeface="Times New Roman" panose="02020603050405020304" pitchFamily="18" charset="0"/>
              </a:rPr>
              <a:t>:	cost of overlap test between 2 bounding volumes </a:t>
            </a:r>
          </a:p>
          <a:p>
            <a:pPr algn="just">
              <a:lnSpc>
                <a:spcPct val="90000"/>
              </a:lnSpc>
              <a:spcBef>
                <a:spcPct val="5000"/>
              </a:spcBef>
              <a:spcAft>
                <a:spcPct val="25000"/>
              </a:spcAft>
              <a:buFont typeface="Wingdings" pitchFamily="2" charset="2"/>
              <a:buNone/>
            </a:pPr>
            <a:r>
              <a:rPr lang="en-US" altLang="en-US" sz="2800" i="1">
                <a:latin typeface="Times" pitchFamily="2" charset="0"/>
                <a:cs typeface="Times New Roman" panose="02020603050405020304" pitchFamily="18" charset="0"/>
              </a:rPr>
              <a:t>N</a:t>
            </a:r>
            <a:r>
              <a:rPr lang="en-US" altLang="en-US" sz="2800" i="1" baseline="-30000">
                <a:latin typeface="Times" pitchFamily="2" charset="0"/>
                <a:cs typeface="Times New Roman" panose="02020603050405020304" pitchFamily="18" charset="0"/>
              </a:rPr>
              <a:t>p</a:t>
            </a:r>
            <a:r>
              <a:rPr lang="en-US" altLang="en-US" sz="2800">
                <a:latin typeface="Times" pitchFamily="2" charset="0"/>
                <a:cs typeface="Times New Roman" panose="02020603050405020304" pitchFamily="18" charset="0"/>
              </a:rPr>
              <a:t>: 	no. of primitive pairs tested for interference</a:t>
            </a:r>
          </a:p>
          <a:p>
            <a:pPr algn="just">
              <a:lnSpc>
                <a:spcPct val="90000"/>
              </a:lnSpc>
              <a:spcBef>
                <a:spcPct val="5000"/>
              </a:spcBef>
              <a:spcAft>
                <a:spcPct val="25000"/>
              </a:spcAft>
              <a:buFont typeface="Wingdings" pitchFamily="2" charset="2"/>
              <a:buNone/>
            </a:pPr>
            <a:r>
              <a:rPr lang="en-US" altLang="en-US" sz="2800" i="1">
                <a:latin typeface="Times" pitchFamily="2" charset="0"/>
                <a:cs typeface="Times New Roman" panose="02020603050405020304" pitchFamily="18" charset="0"/>
              </a:rPr>
              <a:t>C</a:t>
            </a:r>
            <a:r>
              <a:rPr lang="en-US" altLang="en-US" sz="2800" i="1" baseline="-30000">
                <a:latin typeface="Times" pitchFamily="2" charset="0"/>
                <a:cs typeface="Times New Roman" panose="02020603050405020304" pitchFamily="18" charset="0"/>
              </a:rPr>
              <a:t>p</a:t>
            </a:r>
            <a:r>
              <a:rPr lang="en-US" altLang="en-US" sz="2800">
                <a:latin typeface="Times" pitchFamily="2" charset="0"/>
                <a:cs typeface="Times New Roman" panose="02020603050405020304" pitchFamily="18" charset="0"/>
              </a:rPr>
              <a:t>: 	cost of testing 2 primitives for interference</a:t>
            </a:r>
          </a:p>
          <a:p>
            <a:pPr algn="just">
              <a:lnSpc>
                <a:spcPct val="90000"/>
              </a:lnSpc>
              <a:spcBef>
                <a:spcPct val="5000"/>
              </a:spcBef>
              <a:spcAft>
                <a:spcPct val="25000"/>
              </a:spcAft>
              <a:buFont typeface="Wingdings" pitchFamily="2" charset="2"/>
              <a:buNone/>
            </a:pPr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1574751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66FB1D-52F9-E04F-80DA-A490C7F34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UNC Chapel Hill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666C8E-30AC-064E-9F8B-C35515D0A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M. C. Lin</a:t>
            </a:r>
          </a:p>
        </p:txBody>
      </p:sp>
      <p:sp>
        <p:nvSpPr>
          <p:cNvPr id="399362" name="Rectangle 2">
            <a:extLst>
              <a:ext uri="{FF2B5EF4-FFF2-40B4-BE49-F238E27FC236}">
                <a16:creationId xmlns:a16="http://schemas.microsoft.com/office/drawing/2014/main" id="{48F72911-57CF-1244-84D3-9C2EEE26C8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93688"/>
            <a:ext cx="8632825" cy="849312"/>
          </a:xfrm>
        </p:spPr>
        <p:txBody>
          <a:bodyPr/>
          <a:lstStyle/>
          <a:p>
            <a:r>
              <a:rPr lang="en-US" altLang="en-US" sz="3600">
                <a:latin typeface="Times" pitchFamily="2" charset="0"/>
                <a:cs typeface="Times New Roman" panose="02020603050405020304" pitchFamily="18" charset="0"/>
              </a:rPr>
              <a:t>Designing Bounding Volume Hierarchies</a:t>
            </a:r>
            <a:r>
              <a:rPr lang="en-US" altLang="en-US"/>
              <a:t> </a:t>
            </a:r>
          </a:p>
        </p:txBody>
      </p:sp>
      <p:sp>
        <p:nvSpPr>
          <p:cNvPr id="399363" name="Rectangle 3">
            <a:extLst>
              <a:ext uri="{FF2B5EF4-FFF2-40B4-BE49-F238E27FC236}">
                <a16:creationId xmlns:a16="http://schemas.microsoft.com/office/drawing/2014/main" id="{A01FEA67-C0A7-CB4C-866A-21B75E93B8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73075" y="1816100"/>
            <a:ext cx="805815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>
                <a:latin typeface="Times" pitchFamily="2" charset="0"/>
                <a:cs typeface="Times New Roman" panose="02020603050405020304" pitchFamily="18" charset="0"/>
              </a:rPr>
              <a:t>The choice governed by these constraints:</a:t>
            </a:r>
            <a:r>
              <a:rPr lang="en-US" altLang="en-US"/>
              <a:t> </a:t>
            </a:r>
          </a:p>
          <a:p>
            <a:pPr>
              <a:buFont typeface="Wingdings" pitchFamily="2" charset="2"/>
              <a:buNone/>
            </a:pPr>
            <a:endParaRPr lang="en-US" altLang="en-US" sz="1000"/>
          </a:p>
          <a:p>
            <a:pPr lvl="1" algn="just">
              <a:spcBef>
                <a:spcPct val="10000"/>
              </a:spcBef>
              <a:spcAft>
                <a:spcPct val="10000"/>
              </a:spcAft>
            </a:pPr>
            <a:r>
              <a:rPr lang="en-US" altLang="en-US">
                <a:latin typeface="Times" pitchFamily="2" charset="0"/>
                <a:cs typeface="Times New Roman" panose="02020603050405020304" pitchFamily="18" charset="0"/>
              </a:rPr>
              <a:t>It should fit the original model as tightly as possible (to lower </a:t>
            </a:r>
            <a:r>
              <a:rPr lang="en-US" altLang="en-US" i="1">
                <a:latin typeface="Times" pitchFamily="2" charset="0"/>
                <a:cs typeface="Times New Roman" panose="02020603050405020304" pitchFamily="18" charset="0"/>
              </a:rPr>
              <a:t>N</a:t>
            </a:r>
            <a:r>
              <a:rPr lang="en-US" altLang="en-US" i="1" baseline="-30000">
                <a:latin typeface="Times" pitchFamily="2" charset="0"/>
                <a:cs typeface="Times New Roman" panose="02020603050405020304" pitchFamily="18" charset="0"/>
              </a:rPr>
              <a:t>bv </a:t>
            </a:r>
            <a:r>
              <a:rPr lang="en-US" altLang="en-US">
                <a:latin typeface="Times" pitchFamily="2" charset="0"/>
                <a:cs typeface="Times New Roman" panose="02020603050405020304" pitchFamily="18" charset="0"/>
              </a:rPr>
              <a:t>and </a:t>
            </a:r>
            <a:r>
              <a:rPr lang="en-US" altLang="en-US" i="1">
                <a:latin typeface="Times" pitchFamily="2" charset="0"/>
                <a:cs typeface="Times New Roman" panose="02020603050405020304" pitchFamily="18" charset="0"/>
              </a:rPr>
              <a:t>N</a:t>
            </a:r>
            <a:r>
              <a:rPr lang="en-US" altLang="en-US" i="1" baseline="-30000">
                <a:latin typeface="Times" pitchFamily="2" charset="0"/>
                <a:cs typeface="Times New Roman" panose="02020603050405020304" pitchFamily="18" charset="0"/>
              </a:rPr>
              <a:t>p</a:t>
            </a:r>
            <a:r>
              <a:rPr lang="en-US" altLang="en-US">
                <a:latin typeface="Times" pitchFamily="2" charset="0"/>
                <a:cs typeface="Times New Roman" panose="02020603050405020304" pitchFamily="18" charset="0"/>
              </a:rPr>
              <a:t>)</a:t>
            </a:r>
          </a:p>
          <a:p>
            <a:pPr lvl="1" algn="just">
              <a:spcBef>
                <a:spcPct val="10000"/>
              </a:spcBef>
              <a:spcAft>
                <a:spcPct val="10000"/>
              </a:spcAft>
              <a:buFontTx/>
              <a:buNone/>
            </a:pPr>
            <a:endParaRPr lang="en-US" altLang="en-US" sz="1000">
              <a:latin typeface="Times" pitchFamily="2" charset="0"/>
              <a:cs typeface="Times New Roman" panose="02020603050405020304" pitchFamily="18" charset="0"/>
            </a:endParaRPr>
          </a:p>
          <a:p>
            <a:pPr lvl="1" algn="just">
              <a:spcBef>
                <a:spcPct val="10000"/>
              </a:spcBef>
              <a:spcAft>
                <a:spcPct val="10000"/>
              </a:spcAft>
            </a:pPr>
            <a:r>
              <a:rPr lang="en-US" altLang="en-US">
                <a:latin typeface="Times" pitchFamily="2" charset="0"/>
                <a:cs typeface="Times New Roman" panose="02020603050405020304" pitchFamily="18" charset="0"/>
              </a:rPr>
              <a:t>Testing two such volumes for overlap should be as fast as possible (to lower </a:t>
            </a:r>
            <a:r>
              <a:rPr lang="en-US" altLang="en-US" i="1">
                <a:latin typeface="Times" pitchFamily="2" charset="0"/>
                <a:cs typeface="Times New Roman" panose="02020603050405020304" pitchFamily="18" charset="0"/>
              </a:rPr>
              <a:t>C</a:t>
            </a:r>
            <a:r>
              <a:rPr lang="en-US" altLang="en-US" i="1" baseline="-30000">
                <a:latin typeface="Times" pitchFamily="2" charset="0"/>
                <a:cs typeface="Times New Roman" panose="02020603050405020304" pitchFamily="18" charset="0"/>
              </a:rPr>
              <a:t>bv</a:t>
            </a:r>
            <a:r>
              <a:rPr lang="en-US" altLang="en-US">
                <a:latin typeface="Times" pitchFamily="2" charset="0"/>
                <a:cs typeface="Times New Roman" panose="02020603050405020304" pitchFamily="18" charset="0"/>
              </a:rPr>
              <a:t>)</a:t>
            </a:r>
          </a:p>
          <a:p>
            <a:pPr lvl="1" algn="just">
              <a:spcBef>
                <a:spcPct val="10000"/>
              </a:spcBef>
              <a:spcAft>
                <a:spcPct val="10000"/>
              </a:spcAft>
              <a:buFontTx/>
              <a:buNone/>
            </a:pPr>
            <a:endParaRPr lang="en-US" altLang="en-US" sz="1200">
              <a:latin typeface="Times" pitchFamily="2" charset="0"/>
              <a:cs typeface="Times New Roman" panose="02020603050405020304" pitchFamily="18" charset="0"/>
            </a:endParaRPr>
          </a:p>
          <a:p>
            <a:pPr lvl="1" algn="just">
              <a:spcBef>
                <a:spcPct val="10000"/>
              </a:spcBef>
              <a:spcAft>
                <a:spcPct val="10000"/>
              </a:spcAft>
            </a:pPr>
            <a:r>
              <a:rPr lang="en-US" altLang="en-US">
                <a:latin typeface="Times" pitchFamily="2" charset="0"/>
                <a:cs typeface="Times New Roman" panose="02020603050405020304" pitchFamily="18" charset="0"/>
              </a:rPr>
              <a:t>It should require the BV updates as infrequently as possible (to lower </a:t>
            </a:r>
            <a:r>
              <a:rPr lang="en-US" altLang="en-US" i="1">
                <a:latin typeface="Times" pitchFamily="2" charset="0"/>
                <a:cs typeface="Times New Roman" panose="02020603050405020304" pitchFamily="18" charset="0"/>
              </a:rPr>
              <a:t>N</a:t>
            </a:r>
            <a:r>
              <a:rPr lang="en-US" altLang="en-US" i="1" baseline="-30000">
                <a:latin typeface="Times" pitchFamily="2" charset="0"/>
                <a:cs typeface="Times New Roman" panose="02020603050405020304" pitchFamily="18" charset="0"/>
              </a:rPr>
              <a:t>u</a:t>
            </a:r>
            <a:r>
              <a:rPr lang="en-US" altLang="en-US">
                <a:latin typeface="Times" pitchFamily="2" charset="0"/>
                <a:cs typeface="Times New Roman" panose="02020603050405020304" pitchFamily="18" charset="0"/>
              </a:rPr>
              <a:t>)</a:t>
            </a:r>
          </a:p>
          <a:p>
            <a:pPr>
              <a:spcBef>
                <a:spcPct val="10000"/>
              </a:spcBef>
              <a:spcAft>
                <a:spcPct val="10000"/>
              </a:spcAft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1587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2490F774-D5A1-9445-9215-51761C860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/>
              <a:t>UNC Chapel Hill</a:t>
            </a:r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379C9CD9-1A67-034C-BA2E-043D59B50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M. C. Lin</a:t>
            </a:r>
          </a:p>
        </p:txBody>
      </p:sp>
      <p:grpSp>
        <p:nvGrpSpPr>
          <p:cNvPr id="432130" name="Group 2">
            <a:extLst>
              <a:ext uri="{FF2B5EF4-FFF2-40B4-BE49-F238E27FC236}">
                <a16:creationId xmlns:a16="http://schemas.microsoft.com/office/drawing/2014/main" id="{1E9560D3-295B-1F49-82EE-DB543E0E95C0}"/>
              </a:ext>
            </a:extLst>
          </p:cNvPr>
          <p:cNvGrpSpPr>
            <a:grpSpLocks/>
          </p:cNvGrpSpPr>
          <p:nvPr/>
        </p:nvGrpSpPr>
        <p:grpSpPr bwMode="auto">
          <a:xfrm>
            <a:off x="709613" y="1784350"/>
            <a:ext cx="7900987" cy="4470400"/>
            <a:chOff x="439" y="1256"/>
            <a:chExt cx="4977" cy="2816"/>
          </a:xfrm>
        </p:grpSpPr>
        <p:sp>
          <p:nvSpPr>
            <p:cNvPr id="432131" name="Rectangle 3">
              <a:extLst>
                <a:ext uri="{FF2B5EF4-FFF2-40B4-BE49-F238E27FC236}">
                  <a16:creationId xmlns:a16="http://schemas.microsoft.com/office/drawing/2014/main" id="{A70335F3-6E41-6B42-AF68-88EED802CD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9" y="1256"/>
              <a:ext cx="4977" cy="2816"/>
            </a:xfrm>
            <a:prstGeom prst="rect">
              <a:avLst/>
            </a:prstGeom>
            <a:solidFill>
              <a:srgbClr val="98FAFF"/>
            </a:solidFill>
            <a:ln w="254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32132" name="Group 4">
              <a:extLst>
                <a:ext uri="{FF2B5EF4-FFF2-40B4-BE49-F238E27FC236}">
                  <a16:creationId xmlns:a16="http://schemas.microsoft.com/office/drawing/2014/main" id="{42DEB073-0F66-4C4B-BC41-25BA738DA9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20" y="1496"/>
              <a:ext cx="1568" cy="2288"/>
              <a:chOff x="920" y="1496"/>
              <a:chExt cx="1568" cy="2288"/>
            </a:xfrm>
          </p:grpSpPr>
          <p:sp>
            <p:nvSpPr>
              <p:cNvPr id="432133" name="Freeform 5">
                <a:extLst>
                  <a:ext uri="{FF2B5EF4-FFF2-40B4-BE49-F238E27FC236}">
                    <a16:creationId xmlns:a16="http://schemas.microsoft.com/office/drawing/2014/main" id="{29CD4690-F4F6-0A48-928B-17F98B6490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60" y="1536"/>
                <a:ext cx="1489" cy="2209"/>
              </a:xfrm>
              <a:custGeom>
                <a:avLst/>
                <a:gdLst>
                  <a:gd name="T0" fmla="*/ 1488 w 1489"/>
                  <a:gd name="T1" fmla="*/ 0 h 2209"/>
                  <a:gd name="T2" fmla="*/ 1157 w 1489"/>
                  <a:gd name="T3" fmla="*/ 941 h 2209"/>
                  <a:gd name="T4" fmla="*/ 610 w 1489"/>
                  <a:gd name="T5" fmla="*/ 719 h 2209"/>
                  <a:gd name="T6" fmla="*/ 496 w 1489"/>
                  <a:gd name="T7" fmla="*/ 1266 h 2209"/>
                  <a:gd name="T8" fmla="*/ 718 w 1489"/>
                  <a:gd name="T9" fmla="*/ 1515 h 2209"/>
                  <a:gd name="T10" fmla="*/ 0 w 1489"/>
                  <a:gd name="T11" fmla="*/ 2208 h 22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89" h="2209">
                    <a:moveTo>
                      <a:pt x="1488" y="0"/>
                    </a:moveTo>
                    <a:lnTo>
                      <a:pt x="1157" y="941"/>
                    </a:lnTo>
                    <a:lnTo>
                      <a:pt x="610" y="719"/>
                    </a:lnTo>
                    <a:lnTo>
                      <a:pt x="496" y="1266"/>
                    </a:lnTo>
                    <a:lnTo>
                      <a:pt x="718" y="1515"/>
                    </a:lnTo>
                    <a:lnTo>
                      <a:pt x="0" y="2208"/>
                    </a:lnTo>
                  </a:path>
                </a:pathLst>
              </a:custGeom>
              <a:noFill/>
              <a:ln w="50800" cap="rnd" cmpd="sng">
                <a:solidFill>
                  <a:srgbClr val="6600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2134" name="Oval 6">
                <a:extLst>
                  <a:ext uri="{FF2B5EF4-FFF2-40B4-BE49-F238E27FC236}">
                    <a16:creationId xmlns:a16="http://schemas.microsoft.com/office/drawing/2014/main" id="{29CD6B59-4044-A547-B5FC-B112597FC1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20" y="3656"/>
                <a:ext cx="128" cy="128"/>
              </a:xfrm>
              <a:prstGeom prst="ellipse">
                <a:avLst/>
              </a:prstGeom>
              <a:solidFill>
                <a:schemeClr val="tx2"/>
              </a:solidFill>
              <a:ln w="25400">
                <a:solidFill>
                  <a:srgbClr val="66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2135" name="Oval 7">
                <a:extLst>
                  <a:ext uri="{FF2B5EF4-FFF2-40B4-BE49-F238E27FC236}">
                    <a16:creationId xmlns:a16="http://schemas.microsoft.com/office/drawing/2014/main" id="{F00F7D11-5BE2-2341-A94B-48E651626C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640" y="2984"/>
                <a:ext cx="128" cy="128"/>
              </a:xfrm>
              <a:prstGeom prst="ellipse">
                <a:avLst/>
              </a:prstGeom>
              <a:solidFill>
                <a:schemeClr val="tx2"/>
              </a:solidFill>
              <a:ln w="25400">
                <a:solidFill>
                  <a:srgbClr val="66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2136" name="Oval 8">
                <a:extLst>
                  <a:ext uri="{FF2B5EF4-FFF2-40B4-BE49-F238E27FC236}">
                    <a16:creationId xmlns:a16="http://schemas.microsoft.com/office/drawing/2014/main" id="{C0CA4AE5-5BB1-3849-8B76-7F8A9C8325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00" y="2744"/>
                <a:ext cx="128" cy="128"/>
              </a:xfrm>
              <a:prstGeom prst="ellipse">
                <a:avLst/>
              </a:prstGeom>
              <a:solidFill>
                <a:schemeClr val="tx2"/>
              </a:solidFill>
              <a:ln w="25400">
                <a:solidFill>
                  <a:srgbClr val="66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2137" name="Oval 9">
                <a:extLst>
                  <a:ext uri="{FF2B5EF4-FFF2-40B4-BE49-F238E27FC236}">
                    <a16:creationId xmlns:a16="http://schemas.microsoft.com/office/drawing/2014/main" id="{03F7F2AF-B222-244A-8D42-1AFB7FCA7BF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44" y="2216"/>
                <a:ext cx="128" cy="128"/>
              </a:xfrm>
              <a:prstGeom prst="ellipse">
                <a:avLst/>
              </a:prstGeom>
              <a:solidFill>
                <a:schemeClr val="tx2"/>
              </a:solidFill>
              <a:ln w="25400">
                <a:solidFill>
                  <a:srgbClr val="66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2138" name="Oval 10">
                <a:extLst>
                  <a:ext uri="{FF2B5EF4-FFF2-40B4-BE49-F238E27FC236}">
                    <a16:creationId xmlns:a16="http://schemas.microsoft.com/office/drawing/2014/main" id="{30EAFB9D-63E8-0A45-8367-06A3430E36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72" y="2408"/>
                <a:ext cx="128" cy="128"/>
              </a:xfrm>
              <a:prstGeom prst="ellipse">
                <a:avLst/>
              </a:prstGeom>
              <a:solidFill>
                <a:schemeClr val="tx2"/>
              </a:solidFill>
              <a:ln w="25400">
                <a:solidFill>
                  <a:srgbClr val="66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2139" name="Oval 11">
                <a:extLst>
                  <a:ext uri="{FF2B5EF4-FFF2-40B4-BE49-F238E27FC236}">
                    <a16:creationId xmlns:a16="http://schemas.microsoft.com/office/drawing/2014/main" id="{16354A3B-E8AD-8F45-BD46-098DD19345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60" y="1496"/>
                <a:ext cx="128" cy="128"/>
              </a:xfrm>
              <a:prstGeom prst="ellipse">
                <a:avLst/>
              </a:prstGeom>
              <a:solidFill>
                <a:schemeClr val="tx2"/>
              </a:solidFill>
              <a:ln w="25400">
                <a:solidFill>
                  <a:srgbClr val="6600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32140" name="Rectangle 12">
              <a:extLst>
                <a:ext uri="{FF2B5EF4-FFF2-40B4-BE49-F238E27FC236}">
                  <a16:creationId xmlns:a16="http://schemas.microsoft.com/office/drawing/2014/main" id="{2A71BD2F-DBD6-3541-B77D-60DA27F919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12" y="2781"/>
              <a:ext cx="2727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altLang="en-US" sz="3200" b="1">
                  <a:solidFill>
                    <a:srgbClr val="3DDE2C"/>
                  </a:solidFill>
                </a:rPr>
                <a:t>Given some polygons,</a:t>
              </a:r>
            </a:p>
            <a:p>
              <a:r>
                <a:rPr lang="en-US" altLang="en-US" sz="3200" b="1">
                  <a:solidFill>
                    <a:srgbClr val="3DDE2C"/>
                  </a:solidFill>
                </a:rPr>
                <a:t>consider their vertices...</a:t>
              </a:r>
            </a:p>
          </p:txBody>
        </p:sp>
      </p:grpSp>
      <p:sp>
        <p:nvSpPr>
          <p:cNvPr id="432141" name="Rectangle 13">
            <a:extLst>
              <a:ext uri="{FF2B5EF4-FFF2-40B4-BE49-F238E27FC236}">
                <a16:creationId xmlns:a16="http://schemas.microsoft.com/office/drawing/2014/main" id="{1D963C6A-6533-B949-AD0A-03C0C7C74B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Building an OBB Tree</a:t>
            </a:r>
          </a:p>
        </p:txBody>
      </p:sp>
    </p:spTree>
    <p:extLst>
      <p:ext uri="{BB962C8B-B14F-4D97-AF65-F5344CB8AC3E}">
        <p14:creationId xmlns:p14="http://schemas.microsoft.com/office/powerpoint/2010/main" val="116903028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66CC"/>
      </a:dk2>
      <a:lt2>
        <a:srgbClr val="CBCBCB"/>
      </a:lt2>
      <a:accent1>
        <a:srgbClr val="00CCFF"/>
      </a:accent1>
      <a:accent2>
        <a:srgbClr val="FFFF00"/>
      </a:accent2>
      <a:accent3>
        <a:srgbClr val="AAB8E2"/>
      </a:accent3>
      <a:accent4>
        <a:srgbClr val="DADADA"/>
      </a:accent4>
      <a:accent5>
        <a:srgbClr val="AAE2FF"/>
      </a:accent5>
      <a:accent6>
        <a:srgbClr val="E7E700"/>
      </a:accent6>
      <a:hlink>
        <a:srgbClr val="FF3300"/>
      </a:hlink>
      <a:folHlink>
        <a:srgbClr val="FF7C80"/>
      </a:folHlink>
    </a:clrScheme>
    <a:fontScheme name="Default Desig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66CC"/>
    </a:dk2>
    <a:lt2>
      <a:srgbClr val="CBCBCB"/>
    </a:lt2>
    <a:accent1>
      <a:srgbClr val="00CCFF"/>
    </a:accent1>
    <a:accent2>
      <a:srgbClr val="00FFCC"/>
    </a:accent2>
    <a:accent3>
      <a:srgbClr val="AAB8E2"/>
    </a:accent3>
    <a:accent4>
      <a:srgbClr val="DADADA"/>
    </a:accent4>
    <a:accent5>
      <a:srgbClr val="AAE2FF"/>
    </a:accent5>
    <a:accent6>
      <a:srgbClr val="00E7B9"/>
    </a:accent6>
    <a:hlink>
      <a:srgbClr val="FF3300"/>
    </a:hlink>
    <a:folHlink>
      <a:srgbClr val="FF7C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4979</TotalTime>
  <Words>977</Words>
  <Application>Microsoft Macintosh PowerPoint</Application>
  <PresentationFormat>On-screen Show (4:3)</PresentationFormat>
  <Paragraphs>202</Paragraphs>
  <Slides>23</Slides>
  <Notes>23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Times</vt:lpstr>
      <vt:lpstr>Times New Roman</vt:lpstr>
      <vt:lpstr>Wingdings</vt:lpstr>
      <vt:lpstr>Default Design</vt:lpstr>
      <vt:lpstr>Image</vt:lpstr>
      <vt:lpstr>Geometric Proximity Queries</vt:lpstr>
      <vt:lpstr>Classes of Objects &amp; Problems</vt:lpstr>
      <vt:lpstr>Some Possible Approaches</vt:lpstr>
      <vt:lpstr>Bounding Volumes (BVs)</vt:lpstr>
      <vt:lpstr>Bounding Volume Hierarchies</vt:lpstr>
      <vt:lpstr>BVH-Based Collision Detection</vt:lpstr>
      <vt:lpstr>Evaluating Bounding Volume Hierarchies </vt:lpstr>
      <vt:lpstr>Designing Bounding Volume Hierarchies </vt:lpstr>
      <vt:lpstr>Building an OBB Tree</vt:lpstr>
      <vt:lpstr>Building an OBB Tree</vt:lpstr>
      <vt:lpstr>Building an OBB Tree</vt:lpstr>
      <vt:lpstr>Building an OBB Tree</vt:lpstr>
      <vt:lpstr>Building an OBB Tree</vt:lpstr>
      <vt:lpstr>Building an OBB Tree</vt:lpstr>
      <vt:lpstr>Building an OBB Tree</vt:lpstr>
      <vt:lpstr>Building an OBB Tree</vt:lpstr>
      <vt:lpstr>Observations</vt:lpstr>
      <vt:lpstr>Building Hierarchies </vt:lpstr>
      <vt:lpstr>Sphere-Trees</vt:lpstr>
      <vt:lpstr>Spatial Data Structures &amp; Subdivision</vt:lpstr>
      <vt:lpstr>Uniform Spatial Subdivision</vt:lpstr>
      <vt:lpstr>Octrees</vt:lpstr>
      <vt:lpstr>BVH vs. Spatial Partitioning</vt:lpstr>
    </vt:vector>
  </TitlesOfParts>
  <Company>University of North Carolina at Chapel 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3D Polyhedral Morphing</dc:title>
  <dc:creator>glab</dc:creator>
  <cp:lastModifiedBy>Jernej Barbic</cp:lastModifiedBy>
  <cp:revision>225</cp:revision>
  <cp:lastPrinted>1998-08-18T17:32:07Z</cp:lastPrinted>
  <dcterms:created xsi:type="dcterms:W3CDTF">1998-03-12T18:53:32Z</dcterms:created>
  <dcterms:modified xsi:type="dcterms:W3CDTF">2021-04-05T19:57:19Z</dcterms:modified>
</cp:coreProperties>
</file>