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73" r:id="rId6"/>
    <p:sldId id="272" r:id="rId7"/>
    <p:sldId id="270" r:id="rId8"/>
    <p:sldId id="271" r:id="rId9"/>
    <p:sldId id="260" r:id="rId10"/>
    <p:sldId id="275" r:id="rId11"/>
    <p:sldId id="274" r:id="rId12"/>
    <p:sldId id="261" r:id="rId13"/>
    <p:sldId id="262" r:id="rId14"/>
    <p:sldId id="278" r:id="rId15"/>
    <p:sldId id="277" r:id="rId16"/>
    <p:sldId id="276" r:id="rId17"/>
    <p:sldId id="283" r:id="rId18"/>
    <p:sldId id="286" r:id="rId19"/>
    <p:sldId id="285" r:id="rId20"/>
    <p:sldId id="284" r:id="rId21"/>
    <p:sldId id="281" r:id="rId22"/>
    <p:sldId id="282" r:id="rId23"/>
    <p:sldId id="265" r:id="rId24"/>
    <p:sldId id="287" r:id="rId25"/>
    <p:sldId id="288" r:id="rId26"/>
    <p:sldId id="294" r:id="rId27"/>
    <p:sldId id="293" r:id="rId28"/>
    <p:sldId id="292" r:id="rId29"/>
    <p:sldId id="291" r:id="rId30"/>
    <p:sldId id="290" r:id="rId31"/>
    <p:sldId id="289" r:id="rId32"/>
    <p:sldId id="267" r:id="rId33"/>
    <p:sldId id="295" r:id="rId34"/>
    <p:sldId id="298" r:id="rId35"/>
    <p:sldId id="302" r:id="rId36"/>
    <p:sldId id="303" r:id="rId37"/>
    <p:sldId id="301" r:id="rId38"/>
    <p:sldId id="299" r:id="rId39"/>
    <p:sldId id="300" r:id="rId40"/>
    <p:sldId id="304" r:id="rId41"/>
    <p:sldId id="309" r:id="rId42"/>
    <p:sldId id="308" r:id="rId43"/>
    <p:sldId id="307" r:id="rId44"/>
    <p:sldId id="305" r:id="rId45"/>
    <p:sldId id="310" r:id="rId46"/>
    <p:sldId id="311" r:id="rId47"/>
    <p:sldId id="312" r:id="rId48"/>
    <p:sldId id="316" r:id="rId49"/>
    <p:sldId id="315" r:id="rId50"/>
    <p:sldId id="314" r:id="rId51"/>
    <p:sldId id="313" r:id="rId52"/>
    <p:sldId id="306" r:id="rId53"/>
    <p:sldId id="317" r:id="rId54"/>
    <p:sldId id="318" r:id="rId55"/>
    <p:sldId id="320" r:id="rId56"/>
    <p:sldId id="321" r:id="rId57"/>
    <p:sldId id="322" r:id="rId58"/>
    <p:sldId id="323" r:id="rId59"/>
    <p:sldId id="324" r:id="rId60"/>
    <p:sldId id="319" r:id="rId61"/>
    <p:sldId id="325" r:id="rId62"/>
    <p:sldId id="326" r:id="rId6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55"/>
  </p:normalViewPr>
  <p:slideViewPr>
    <p:cSldViewPr snapToGrid="0">
      <p:cViewPr varScale="1">
        <p:scale>
          <a:sx n="117" d="100"/>
          <a:sy n="117" d="100"/>
        </p:scale>
        <p:origin x="6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EF47E-1475-B311-EF8B-E7CF770D3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A220BEE-056B-5997-E68C-8090985A3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CBDF88-5A8A-B368-0D89-27BE4BD71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FC6-74C3-4E19-9965-DAF4AB4F510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17A5A1-6E55-B140-9B09-3229492CF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B3692F-290A-7BDE-F91D-2D2912A20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395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FEEA38-C2D3-54ED-4B90-48EB659FE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0467B37-F8DC-EA5B-8271-9E4A6EBA7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CCD3E9-F8EC-ADB4-E787-680CDF507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FC6-74C3-4E19-9965-DAF4AB4F510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E58E10-6627-4BF6-6F34-0EE8ED462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EBA691-62EB-0BB5-A4C3-34EC59FF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598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90800D5-7C23-6BF2-D0D1-2C2F870D54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5F8160D-1EFE-54CC-145A-E8758B9B6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5B5645-98F3-442C-5E35-05159F20D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FC6-74C3-4E19-9965-DAF4AB4F510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0CE8BF-0413-0EA5-1F14-A9F7A5AA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82EEBF-3593-2D1F-3A5E-0C09C0CF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186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AC7146-59F9-84F8-4802-43A247A0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7314775-9D0F-E14C-D542-FFC537A22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D0643E-DA62-DE1B-5438-29369C8D1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FC6-74C3-4E19-9965-DAF4AB4F510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A41ED2-FCBE-2AD4-365B-2AB08AA8F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6230EB-0381-9A2A-7603-5D781013B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917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74F843-9D4C-49EC-BAFC-8FAB32A31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5DDD93-7131-16C7-28D2-9BECC8917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EA68F5-855A-720F-37B3-F210B893C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FC6-74C3-4E19-9965-DAF4AB4F510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B0B25E-F138-B771-63DD-0B968416A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1B6554-0658-F4EF-1F45-869EFB78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26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5B1373-4879-70DD-1CAE-BF4DB5CFC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76A865-A360-9B08-43B4-7DB13A6A6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3D8ACF3-3AEB-CA93-17E3-723C929B1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F80BC-7BEB-EDE8-15B1-F7F9A7AE2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FC6-74C3-4E19-9965-DAF4AB4F510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9F46872-37AC-02F6-E912-4B0D622EB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69B5A0-C155-DA38-3064-1D9A6170F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828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FDD02-A26D-DA24-5454-02902218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F9B3A9-A95D-217B-5BC8-187B4AABC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34F43F6-B0DC-19F0-A505-1BDC28070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FEADD62-2FBF-13DC-B99D-5E77A291E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C1BF046-8706-BCAC-5948-252069B16F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BB7925-0F2A-DF2B-2E54-38C90FACD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FC6-74C3-4E19-9965-DAF4AB4F510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9552576-FA72-476B-12CB-1639CB72A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D42873-0D7C-1E1F-33BC-797AAA169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672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423BCB-FD19-AE0C-B4B9-3923CBF5B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23E8D07-24D2-F332-3924-7B35E3C5C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FC6-74C3-4E19-9965-DAF4AB4F510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A315B1-6B8A-CF89-6579-E95CB856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7139AC0-8720-F3E1-C4CA-61A00148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459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53B757-8F07-739E-573E-65B89608C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FC6-74C3-4E19-9965-DAF4AB4F510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BD26E3-693B-BB5F-7C28-3CE6F6B21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8D25C-B9D3-D220-C516-2DD7EB88F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008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F8B664-B1CA-9A1D-2454-5901481A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B28D8D-6E92-DC31-13FA-B0883649A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1F9F9D7-BBA5-C633-14C1-41285BB97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1D96CA-022B-F5A5-AAAB-609DACACE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FC6-74C3-4E19-9965-DAF4AB4F510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48B4F4-957B-66A8-FF2E-883F46AA1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8AD164-A3E9-ECCC-85F9-B58766A01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877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6E585-C451-C71F-8DE1-BA51E888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F4432E-A410-610B-E5C9-BE3395FE1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50D4114-8316-A896-2AE6-E49DE4F51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C4D95E7-72CC-D8E7-481E-81811378F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FC6-74C3-4E19-9965-DAF4AB4F510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6D8E9F-5745-0F9B-D229-93258E635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400DF5-2D51-866A-0A0F-DF49D6FF8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51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1311F8-A18C-50EC-5A65-C39B693D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CBF070-FF3A-02B4-2A3A-6AD044722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7221F9-3B2A-C011-DC1E-0837E795A3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618FC6-74C3-4E19-9965-DAF4AB4F510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4BBF05-7723-0447-4B9C-352BD0D070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320E69-C94E-67FD-A8F3-0B245F90D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59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9.png"/><Relationship Id="rId18" Type="http://schemas.openxmlformats.org/officeDocument/2006/relationships/image" Target="../media/image28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2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9.png"/><Relationship Id="rId18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2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9.png"/><Relationship Id="rId1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2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9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2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9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2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9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2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9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2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9.png"/><Relationship Id="rId18" Type="http://schemas.openxmlformats.org/officeDocument/2006/relationships/image" Target="../media/image49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2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9.png"/><Relationship Id="rId18" Type="http://schemas.openxmlformats.org/officeDocument/2006/relationships/image" Target="../media/image49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2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50.png"/><Relationship Id="rId4" Type="http://schemas.openxmlformats.org/officeDocument/2006/relationships/image" Target="../media/image2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9.png"/><Relationship Id="rId1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2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9.png"/><Relationship Id="rId1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2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9.png"/><Relationship Id="rId1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2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9.png"/><Relationship Id="rId18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2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8CC9E5-8A2A-78E1-0480-4DC772454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4792"/>
            <a:ext cx="9144000" cy="2387600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Rigid Body Dynamics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29F28077-C66A-5162-B7C2-58172D3BEA7F}"/>
              </a:ext>
            </a:extLst>
          </p:cNvPr>
          <p:cNvSpPr txBox="1">
            <a:spLocks/>
          </p:cNvSpPr>
          <p:nvPr/>
        </p:nvSpPr>
        <p:spPr>
          <a:xfrm>
            <a:off x="141514" y="2210935"/>
            <a:ext cx="11375572" cy="31012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CN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Huanyu Chen</a:t>
            </a:r>
          </a:p>
          <a:p>
            <a:r>
              <a:rPr lang="en-US" altLang="zh-CN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CSCI 520 Computer Animation and Simulation</a:t>
            </a:r>
          </a:p>
          <a:p>
            <a:r>
              <a:rPr lang="en-US" altLang="zh-CN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University of Southern California</a:t>
            </a:r>
            <a:endParaRPr lang="zh-CN" altLang="en-US" sz="40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71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F9C8B-150A-815F-C9C8-8BB54D971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A37454-E185-3B8E-B157-E7A6802CA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Rigid Body Assumption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5" name="内容占位符 4" descr="图片包含 滑雪, 照片, 不同, 挂&#10;&#10;AI 生成的内容可能不正确。">
            <a:extLst>
              <a:ext uri="{FF2B5EF4-FFF2-40B4-BE49-F238E27FC236}">
                <a16:creationId xmlns:a16="http://schemas.microsoft.com/office/drawing/2014/main" id="{74AE661C-8564-2180-0986-824D76AED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7385"/>
            <a:ext cx="4716668" cy="2803229"/>
          </a:xfr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15868BA5-D877-0FC3-674E-B6275D8D0D61}"/>
              </a:ext>
            </a:extLst>
          </p:cNvPr>
          <p:cNvGrpSpPr/>
          <p:nvPr/>
        </p:nvGrpSpPr>
        <p:grpSpPr>
          <a:xfrm>
            <a:off x="880534" y="1875445"/>
            <a:ext cx="5126387" cy="4006943"/>
            <a:chOff x="880534" y="1875445"/>
            <a:chExt cx="5126387" cy="40069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1E2262C4-5CED-F2E7-0F7F-1E2C6DE6EC2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1E2262C4-5CED-F2E7-0F7F-1E2C6DE6EC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856FF69C-46D9-B2EE-5A97-13763135C2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856FF69C-46D9-B2EE-5A97-13763135C2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61C7B25A-9358-CCB3-7E60-E5F40453AA2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61C7B25A-9358-CCB3-7E60-E5F40453AA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5E985AF9-4F4A-3F96-A2C2-53A5BF1046C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5E985AF9-4F4A-3F96-A2C2-53A5BF1046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32FE87E-4A1F-F2BD-83BD-F63E23CF86D2}"/>
                </a:ext>
              </a:extLst>
            </p:cNvPr>
            <p:cNvSpPr txBox="1">
              <a:spLocks/>
            </p:cNvSpPr>
            <p:nvPr/>
          </p:nvSpPr>
          <p:spPr>
            <a:xfrm>
              <a:off x="880534" y="5086591"/>
              <a:ext cx="1821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Reference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68AD0A02-8579-9478-A20D-3CB802A933FF}"/>
                </a:ext>
              </a:extLst>
            </p:cNvPr>
            <p:cNvSpPr txBox="1">
              <a:spLocks/>
            </p:cNvSpPr>
            <p:nvPr/>
          </p:nvSpPr>
          <p:spPr>
            <a:xfrm>
              <a:off x="3733536" y="5079713"/>
              <a:ext cx="1410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World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E724905B-3E19-A370-5313-C5093430230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489" y="2060864"/>
              <a:ext cx="0" cy="382152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5B0BA374-8602-255B-5510-7361ECE8DA9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5B0BA374-8602-255B-5510-7361ECE8DA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0B7B6D54-1073-E616-0B78-F306A36D336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0B7B6D54-1073-E616-0B78-F306A36D33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7B81C70E-F383-F693-8199-F80B4DBC7C8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7B81C70E-F383-F693-8199-F80B4DBC7C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05512515-4B4D-A002-1631-86CBD2DA163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05512515-4B4D-A002-1631-86CBD2DA16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blipFill>
                  <a:blip r:embed="rId10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B8B34685-C2E5-E7A8-578A-7DEDEC2D5BA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B8B34685-C2E5-E7A8-578A-7DEDEC2D5B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B3ED72D1-8D68-9DFE-80B5-5BFDF6B2C56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B3ED72D1-8D68-9DFE-80B5-5BFDF6B2C5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3CD9FA25-A995-6838-AB35-F2C6712A5C3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3CD9FA25-A995-6838-AB35-F2C6712A5C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blipFill>
                  <a:blip r:embed="rId13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98714E08-D05C-5A77-F73D-7FFBCDF15B6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98714E08-D05C-5A77-F73D-7FFBCDF15B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99D5AF72-78F4-8670-45B6-037DED3CAD2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99D5AF72-78F4-8670-45B6-037DED3CAD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EF04B6BB-A92E-99E2-EDDD-2C41C963EF0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EF04B6BB-A92E-99E2-EDDD-2C41C963EF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blipFill>
                  <a:blip r:embed="rId16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C214D336-C9D9-E0AB-798F-CC12A2D957A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C214D336-C9D9-E0AB-798F-CC12A2D957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C2B7656-4874-D6D7-7EA0-5930320DBB55}"/>
                  </a:ext>
                </a:extLst>
              </p:cNvPr>
              <p:cNvSpPr txBox="1"/>
              <p:nvPr/>
            </p:nvSpPr>
            <p:spPr>
              <a:xfrm>
                <a:off x="6597061" y="1690688"/>
                <a:ext cx="5156311" cy="2913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Distance between any two points stays unchanged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/>
                              <m:e/>
                            </m:mr>
                            <m:mr>
                              <m:e/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/>
                            </m:mr>
                            <m:mr>
                              <m:e/>
                              <m:e/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C2B7656-4874-D6D7-7EA0-5930320DB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061" y="1690688"/>
                <a:ext cx="5156311" cy="2913362"/>
              </a:xfrm>
              <a:prstGeom prst="rect">
                <a:avLst/>
              </a:prstGeom>
              <a:blipFill>
                <a:blip r:embed="rId18"/>
                <a:stretch>
                  <a:fillRect l="-1537" t="-16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3201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64AEC-29DD-B768-A014-C0631D676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19200A-8719-A764-C220-BBF01D97A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Rigid Body Assumption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5" name="内容占位符 4" descr="图片包含 滑雪, 照片, 不同, 挂&#10;&#10;AI 生成的内容可能不正确。">
            <a:extLst>
              <a:ext uri="{FF2B5EF4-FFF2-40B4-BE49-F238E27FC236}">
                <a16:creationId xmlns:a16="http://schemas.microsoft.com/office/drawing/2014/main" id="{7319FF8A-C511-FEA7-BFCD-8B0B3BE88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7385"/>
            <a:ext cx="4716668" cy="2803229"/>
          </a:xfr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6AB8122D-5D62-5E64-74FD-F3A0FA658E25}"/>
              </a:ext>
            </a:extLst>
          </p:cNvPr>
          <p:cNvGrpSpPr/>
          <p:nvPr/>
        </p:nvGrpSpPr>
        <p:grpSpPr>
          <a:xfrm>
            <a:off x="880534" y="1875445"/>
            <a:ext cx="5126387" cy="4006943"/>
            <a:chOff x="880534" y="1875445"/>
            <a:chExt cx="5126387" cy="40069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3BBAD16E-14C1-F995-689F-4F27AA32C52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3BBAD16E-14C1-F995-689F-4F27AA32C5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63839494-1666-6651-9C6A-0F79614A4D3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63839494-1666-6651-9C6A-0F79614A4D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E26E30D9-1AC5-41C7-0D0E-D19ED8F90A4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E26E30D9-1AC5-41C7-0D0E-D19ED8F90A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A67AF012-DFF0-675E-CF1E-B7D51245D98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A67AF012-DFF0-675E-CF1E-B7D51245D9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A937488-3F3D-F19D-8B3D-F13CB9BDBB49}"/>
                </a:ext>
              </a:extLst>
            </p:cNvPr>
            <p:cNvSpPr txBox="1">
              <a:spLocks/>
            </p:cNvSpPr>
            <p:nvPr/>
          </p:nvSpPr>
          <p:spPr>
            <a:xfrm>
              <a:off x="880534" y="5086591"/>
              <a:ext cx="1821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Reference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C63E354-F7B9-37E3-40C9-7879C91EB865}"/>
                </a:ext>
              </a:extLst>
            </p:cNvPr>
            <p:cNvSpPr txBox="1">
              <a:spLocks/>
            </p:cNvSpPr>
            <p:nvPr/>
          </p:nvSpPr>
          <p:spPr>
            <a:xfrm>
              <a:off x="3733536" y="5079713"/>
              <a:ext cx="1410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World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71A82D26-9014-F431-0BCE-4CFF9E980CE1}"/>
                </a:ext>
              </a:extLst>
            </p:cNvPr>
            <p:cNvCxnSpPr>
              <a:cxnSpLocks/>
            </p:cNvCxnSpPr>
            <p:nvPr/>
          </p:nvCxnSpPr>
          <p:spPr>
            <a:xfrm>
              <a:off x="2854489" y="2060864"/>
              <a:ext cx="0" cy="382152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4A6F683D-3313-BFE5-38B5-C8B41361D84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4A6F683D-3313-BFE5-38B5-C8B41361D8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7E0CC695-661F-1918-D88F-CCC9754BDCC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7E0CC695-661F-1918-D88F-CCC9754BDC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C4AF1340-E287-93CD-4689-4B2AA73E2AA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C4AF1340-E287-93CD-4689-4B2AA73E2A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9032D3F5-0CD6-FF46-45EE-FBDE770925C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9032D3F5-0CD6-FF46-45EE-FBDE770925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blipFill>
                  <a:blip r:embed="rId10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592CB488-D6DF-8913-A116-A7F62E46BBE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592CB488-D6DF-8913-A116-A7F62E46BB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5D0EFDBB-FF4A-9D01-87BA-B3FE342565C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5D0EFDBB-FF4A-9D01-87BA-B3FE342565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8014D5F1-3978-D7B9-049E-301F8259795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8014D5F1-3978-D7B9-049E-301F825979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blipFill>
                  <a:blip r:embed="rId13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7DF4C326-A36D-2843-1140-208B139D135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7DF4C326-A36D-2843-1140-208B139D13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9A528A7C-15E0-7514-AA93-03D70345D82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9A528A7C-15E0-7514-AA93-03D70345D8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15EEB77-12DA-258F-A4CA-8FD49D46B85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15EEB77-12DA-258F-A4CA-8FD49D46B8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blipFill>
                  <a:blip r:embed="rId16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11FC1EBB-E5C4-6082-ADAA-96BFCD8F32F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11FC1EBB-E5C4-6082-ADAA-96BFCD8F32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AE1DD47-F461-BBF4-44F6-7AB31AAD331D}"/>
                  </a:ext>
                </a:extLst>
              </p:cNvPr>
              <p:cNvSpPr txBox="1"/>
              <p:nvPr/>
            </p:nvSpPr>
            <p:spPr>
              <a:xfrm>
                <a:off x="6597061" y="1690688"/>
                <a:ext cx="5156311" cy="4390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Distance between any two points stays unchanged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/>
                              <m:e/>
                            </m:mr>
                            <m:mr>
                              <m:e/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/>
                            </m:mr>
                            <m:mr>
                              <m:e/>
                              <m:e/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altLang="zh-CN" sz="2400" b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3×3</m:t>
                          </m:r>
                        </m:sup>
                      </m:sSup>
                    </m:oMath>
                  </m:oMathPara>
                </a14:m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AE1DD47-F461-BBF4-44F6-7AB31AAD3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061" y="1690688"/>
                <a:ext cx="5156311" cy="4390689"/>
              </a:xfrm>
              <a:prstGeom prst="rect">
                <a:avLst/>
              </a:prstGeom>
              <a:blipFill>
                <a:blip r:embed="rId18"/>
                <a:stretch>
                  <a:fillRect l="-1537" t="-11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9588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3DC79-C986-39A0-BB01-2F36327FB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0BCF83-B74A-2514-BF52-5D6730D1F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Rigid Body Equation of Motion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5" name="内容占位符 4" descr="图片包含 滑雪, 照片, 不同, 挂&#10;&#10;AI 生成的内容可能不正确。">
            <a:extLst>
              <a:ext uri="{FF2B5EF4-FFF2-40B4-BE49-F238E27FC236}">
                <a16:creationId xmlns:a16="http://schemas.microsoft.com/office/drawing/2014/main" id="{ABA95C26-9519-E24D-CF3B-970C4BF93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7385"/>
            <a:ext cx="4716668" cy="2803229"/>
          </a:xfr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A4156C0E-2C57-A04F-3288-D14A6643F2CB}"/>
              </a:ext>
            </a:extLst>
          </p:cNvPr>
          <p:cNvGrpSpPr/>
          <p:nvPr/>
        </p:nvGrpSpPr>
        <p:grpSpPr>
          <a:xfrm>
            <a:off x="880534" y="1875445"/>
            <a:ext cx="5126387" cy="4006943"/>
            <a:chOff x="880534" y="1875445"/>
            <a:chExt cx="5126387" cy="40069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A5773151-5E7D-6B01-03B3-BAB45429407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A5773151-5E7D-6B01-03B3-BAB4542940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5076D7B1-D732-185D-D7CC-0AAAB718250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5076D7B1-D732-185D-D7CC-0AAAB71825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401D9758-6E1A-4016-62C5-9971AC7172A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401D9758-6E1A-4016-62C5-9971AC7172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E88A1007-2D50-A5E2-0854-3B955A4CDB0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E88A1007-2D50-A5E2-0854-3B955A4CDB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99E9E6D-1C59-56F7-5B86-E415F088F5F3}"/>
                </a:ext>
              </a:extLst>
            </p:cNvPr>
            <p:cNvSpPr txBox="1">
              <a:spLocks/>
            </p:cNvSpPr>
            <p:nvPr/>
          </p:nvSpPr>
          <p:spPr>
            <a:xfrm>
              <a:off x="880534" y="5086591"/>
              <a:ext cx="1821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Reference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843425E-1C5B-B591-9EC5-E647D793BDEE}"/>
                </a:ext>
              </a:extLst>
            </p:cNvPr>
            <p:cNvSpPr txBox="1">
              <a:spLocks/>
            </p:cNvSpPr>
            <p:nvPr/>
          </p:nvSpPr>
          <p:spPr>
            <a:xfrm>
              <a:off x="3733536" y="5079713"/>
              <a:ext cx="1410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World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B6776E25-3FC3-175D-CD1C-83EDC811B330}"/>
                </a:ext>
              </a:extLst>
            </p:cNvPr>
            <p:cNvCxnSpPr>
              <a:cxnSpLocks/>
            </p:cNvCxnSpPr>
            <p:nvPr/>
          </p:nvCxnSpPr>
          <p:spPr>
            <a:xfrm>
              <a:off x="2854489" y="2060864"/>
              <a:ext cx="0" cy="382152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C01FB3B4-1C52-8AB0-9B54-6626FF5EB71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C01FB3B4-1C52-8AB0-9B54-6626FF5EB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016353A0-6D4C-6498-56C6-F9BD8F9B938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016353A0-6D4C-6498-56C6-F9BD8F9B93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2389BF30-ED3C-9B6D-99F9-9C737C3EC81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2389BF30-ED3C-9B6D-99F9-9C737C3EC8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BF95747F-E4B8-E854-EBA0-F902737B6B1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BF95747F-E4B8-E854-EBA0-F902737B6B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blipFill>
                  <a:blip r:embed="rId10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F7728079-E3F3-D996-FECE-06EAEDDFF56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F7728079-E3F3-D996-FECE-06EAEDDFF5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22FC37B6-9A8B-ACCF-E70A-8BB367ACCCE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22FC37B6-9A8B-ACCF-E70A-8BB367ACCC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2079C013-A5BC-8B28-720F-4CD6890AD8D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2079C013-A5BC-8B28-720F-4CD6890AD8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blipFill>
                  <a:blip r:embed="rId13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3DED5987-0AD2-5087-926F-585DCC40229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3DED5987-0AD2-5087-926F-585DCC4022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AF423115-7833-65B6-4312-B65A5D99216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AF423115-7833-65B6-4312-B65A5D9921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E9088A6F-BDFD-8109-B2D0-C51B3B175B5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E9088A6F-BDFD-8109-B2D0-C51B3B175B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blipFill>
                  <a:blip r:embed="rId16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E2FE5D16-E3C3-847F-079D-D4C6CCB7F9C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E2FE5D16-E3C3-847F-079D-D4C6CCB7F9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606B48C6-32DE-DC9A-E4AE-8E998657DDC4}"/>
                  </a:ext>
                </a:extLst>
              </p:cNvPr>
              <p:cNvSpPr txBox="1"/>
              <p:nvPr/>
            </p:nvSpPr>
            <p:spPr>
              <a:xfrm>
                <a:off x="6115017" y="2933192"/>
                <a:ext cx="5156311" cy="1600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d>
                                            <m:dPr>
                                              <m:begChr m:val="["/>
                                              <m:endChr m:val="]"/>
                                              <m:ctrlPr>
                                                <a:rPr lang="en-US" altLang="zh-CN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altLang="zh-CN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altLang="zh-CN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altLang="zh-CN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×</m:t>
                                          </m:r>
                                        </m:sub>
                                      </m:s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606B48C6-32DE-DC9A-E4AE-8E998657D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17" y="2933192"/>
                <a:ext cx="5156311" cy="160018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7F825CD7-9AF1-6F6F-23D8-40100A6B01D4}"/>
              </a:ext>
            </a:extLst>
          </p:cNvPr>
          <p:cNvSpPr/>
          <p:nvPr/>
        </p:nvSpPr>
        <p:spPr>
          <a:xfrm>
            <a:off x="6514935" y="2713343"/>
            <a:ext cx="4346353" cy="20593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209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81F1B-12DC-E689-3993-0B3420AA9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71BF6-A049-5410-FAC7-FCAB5BEF5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Velocity of a Point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5" name="内容占位符 4" descr="图片包含 滑雪, 照片, 不同, 挂&#10;&#10;AI 生成的内容可能不正确。">
            <a:extLst>
              <a:ext uri="{FF2B5EF4-FFF2-40B4-BE49-F238E27FC236}">
                <a16:creationId xmlns:a16="http://schemas.microsoft.com/office/drawing/2014/main" id="{9F387210-ECFC-4FFA-9163-08A04E91B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7385"/>
            <a:ext cx="4716668" cy="2803229"/>
          </a:xfr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EAC28111-275F-5BD8-E7D9-281F6158C5EF}"/>
              </a:ext>
            </a:extLst>
          </p:cNvPr>
          <p:cNvGrpSpPr/>
          <p:nvPr/>
        </p:nvGrpSpPr>
        <p:grpSpPr>
          <a:xfrm>
            <a:off x="880534" y="1875445"/>
            <a:ext cx="5126387" cy="4006943"/>
            <a:chOff x="880534" y="1875445"/>
            <a:chExt cx="5126387" cy="40069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9D4AC2A6-BB57-BF9A-16F6-DB3FA41EAEB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9D4AC2A6-BB57-BF9A-16F6-DB3FA41EAE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E3C27029-06D8-B60E-2947-89EE37FF5EA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E3C27029-06D8-B60E-2947-89EE37FF5E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BA5C2B11-CCC1-C245-9B3A-4E223D5A66F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BA5C2B11-CCC1-C245-9B3A-4E223D5A66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AEB09D0B-8252-7140-3334-B1A1A32BE0C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AEB09D0B-8252-7140-3334-B1A1A32BE0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A1FBFF8-5223-F8AD-CC12-A94BA5E629FE}"/>
                </a:ext>
              </a:extLst>
            </p:cNvPr>
            <p:cNvSpPr txBox="1">
              <a:spLocks/>
            </p:cNvSpPr>
            <p:nvPr/>
          </p:nvSpPr>
          <p:spPr>
            <a:xfrm>
              <a:off x="880534" y="5086591"/>
              <a:ext cx="1821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Reference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A1A184E-13DB-7367-1ECB-E48835BFD705}"/>
                </a:ext>
              </a:extLst>
            </p:cNvPr>
            <p:cNvSpPr txBox="1">
              <a:spLocks/>
            </p:cNvSpPr>
            <p:nvPr/>
          </p:nvSpPr>
          <p:spPr>
            <a:xfrm>
              <a:off x="3733536" y="5079713"/>
              <a:ext cx="1410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World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D96866CD-7E57-BB98-8862-A16CFD24C443}"/>
                </a:ext>
              </a:extLst>
            </p:cNvPr>
            <p:cNvCxnSpPr>
              <a:cxnSpLocks/>
            </p:cNvCxnSpPr>
            <p:nvPr/>
          </p:nvCxnSpPr>
          <p:spPr>
            <a:xfrm>
              <a:off x="2854489" y="2060864"/>
              <a:ext cx="0" cy="382152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F63573DC-F014-1AE3-4C26-94369EC39BE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F63573DC-F014-1AE3-4C26-94369EC39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BEE8C640-3C9B-1D3F-E6C4-1F228BB42CE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BEE8C640-3C9B-1D3F-E6C4-1F228BB42C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99361596-A1BF-0894-C250-4DB47CAD238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99361596-A1BF-0894-C250-4DB47CAD23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F67609AF-CB17-4B44-289A-495441ECFE0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F67609AF-CB17-4B44-289A-495441ECFE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blipFill>
                  <a:blip r:embed="rId10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4657DA06-E10D-CE59-54F0-F6F26F4828B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4657DA06-E10D-CE59-54F0-F6F26F4828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2E58C759-03AF-0212-F2CC-EC458F42AF3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2E58C759-03AF-0212-F2CC-EC458F42AF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0A1784B9-05BD-5E59-82A5-486BAC29825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0A1784B9-05BD-5E59-82A5-486BAC2982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blipFill>
                  <a:blip r:embed="rId13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E3761677-7812-A260-795C-F2E3569C6E8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E3761677-7812-A260-795C-F2E3569C6E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5B312173-BFF6-F5DC-E9CB-DE929A58C70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5B312173-BFF6-F5DC-E9CB-DE929A58C7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FAE4AFB2-9717-9828-06F1-D9A97BF72BE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FAE4AFB2-9717-9828-06F1-D9A97BF72B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blipFill>
                  <a:blip r:embed="rId16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D657A1A1-C6AB-1DD1-BD53-ADD10DBFDB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D657A1A1-C6AB-1DD1-BD53-ADD10DBFDB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72E4945-608E-A9E0-78B6-2706A2C5879D}"/>
                  </a:ext>
                </a:extLst>
              </p:cNvPr>
              <p:cNvSpPr txBox="1"/>
              <p:nvPr/>
            </p:nvSpPr>
            <p:spPr>
              <a:xfrm>
                <a:off x="6164394" y="1875445"/>
                <a:ext cx="53392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72E4945-608E-A9E0-78B6-2706A2C58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394" y="1875445"/>
                <a:ext cx="5339202" cy="461665"/>
              </a:xfrm>
              <a:prstGeom prst="rect">
                <a:avLst/>
              </a:prstGeom>
              <a:blipFill>
                <a:blip r:embed="rId18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281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95CE3-785D-3C6E-D03F-C1864ACC8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6CED41-D6AA-6B0B-3603-E06F60F84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Velocity of a Point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5" name="内容占位符 4" descr="图片包含 滑雪, 照片, 不同, 挂&#10;&#10;AI 生成的内容可能不正确。">
            <a:extLst>
              <a:ext uri="{FF2B5EF4-FFF2-40B4-BE49-F238E27FC236}">
                <a16:creationId xmlns:a16="http://schemas.microsoft.com/office/drawing/2014/main" id="{1E481107-2A33-9D0A-82C1-792FAC926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7385"/>
            <a:ext cx="4716668" cy="2803229"/>
          </a:xfr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0564788F-BE3E-CF24-9846-28E1F48EB500}"/>
              </a:ext>
            </a:extLst>
          </p:cNvPr>
          <p:cNvGrpSpPr/>
          <p:nvPr/>
        </p:nvGrpSpPr>
        <p:grpSpPr>
          <a:xfrm>
            <a:off x="880534" y="1875445"/>
            <a:ext cx="5126387" cy="4006943"/>
            <a:chOff x="880534" y="1875445"/>
            <a:chExt cx="5126387" cy="40069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072F14E0-1ECC-ABA4-1055-ECA4F517B15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072F14E0-1ECC-ABA4-1055-ECA4F517B1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2F739833-F2E7-0CC1-9C85-146A53BB231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2F739833-F2E7-0CC1-9C85-146A53BB23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26751A71-C127-1102-8058-D07FB5F70A7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26751A71-C127-1102-8058-D07FB5F70A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839D8F39-272B-6F12-03EF-8820BD3F93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839D8F39-272B-6F12-03EF-8820BD3F93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1A9EECB-C41F-8AD0-B32F-88220B64B6CF}"/>
                </a:ext>
              </a:extLst>
            </p:cNvPr>
            <p:cNvSpPr txBox="1">
              <a:spLocks/>
            </p:cNvSpPr>
            <p:nvPr/>
          </p:nvSpPr>
          <p:spPr>
            <a:xfrm>
              <a:off x="880534" y="5086591"/>
              <a:ext cx="1821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Reference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274C4D4-8B14-8DF7-5841-8AC17B077E29}"/>
                </a:ext>
              </a:extLst>
            </p:cNvPr>
            <p:cNvSpPr txBox="1">
              <a:spLocks/>
            </p:cNvSpPr>
            <p:nvPr/>
          </p:nvSpPr>
          <p:spPr>
            <a:xfrm>
              <a:off x="3733536" y="5079713"/>
              <a:ext cx="1410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World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F4A869AA-C03E-3AA7-2346-9380618676A6}"/>
                </a:ext>
              </a:extLst>
            </p:cNvPr>
            <p:cNvCxnSpPr>
              <a:cxnSpLocks/>
            </p:cNvCxnSpPr>
            <p:nvPr/>
          </p:nvCxnSpPr>
          <p:spPr>
            <a:xfrm>
              <a:off x="2854489" y="2060864"/>
              <a:ext cx="0" cy="382152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0F510BAD-B471-7ECB-6C12-A88CD8FD59F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0F510BAD-B471-7ECB-6C12-A88CD8FD59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F3D0BC07-1656-D4D9-A289-231916EB6D7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F3D0BC07-1656-D4D9-A289-231916EB6D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F31E84F7-DFC2-FE04-8C2B-6F9B53E3393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F31E84F7-DFC2-FE04-8C2B-6F9B53E339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AB9FC861-DEA8-EED5-1D71-74D338117DB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AB9FC861-DEA8-EED5-1D71-74D338117D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blipFill>
                  <a:blip r:embed="rId10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2232FE5C-D0FA-1BBA-F726-922B13FAD81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2232FE5C-D0FA-1BBA-F726-922B13FAD8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ECC57532-2DB0-7FA3-FE4A-E0338E2977F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ECC57532-2DB0-7FA3-FE4A-E0338E2977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D2A6C1B1-E8F5-4CEF-DB07-F7375F3537B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D2A6C1B1-E8F5-4CEF-DB07-F7375F3537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blipFill>
                  <a:blip r:embed="rId13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D64BE232-FFB6-C18A-2BFC-B7A3989634B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D64BE232-FFB6-C18A-2BFC-B7A3989634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340F228C-93C6-B4E6-3C2C-A8B55B4E230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340F228C-93C6-B4E6-3C2C-A8B55B4E23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E83819E0-5648-0DBD-5F51-D21CEE38521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E83819E0-5648-0DBD-5F51-D21CEE3852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blipFill>
                  <a:blip r:embed="rId16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73EA9839-C8EB-51AE-2002-CA01121D315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73EA9839-C8EB-51AE-2002-CA01121D31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1476478-902C-09CB-7F55-635619B745D8}"/>
                  </a:ext>
                </a:extLst>
              </p:cNvPr>
              <p:cNvSpPr txBox="1"/>
              <p:nvPr/>
            </p:nvSpPr>
            <p:spPr>
              <a:xfrm>
                <a:off x="6164394" y="1875445"/>
                <a:ext cx="5339202" cy="1901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altLang="zh-CN" sz="2400" dirty="0"/>
              </a:p>
              <a:p>
                <a:endParaRPr lang="en-US" altLang="zh-CN" sz="2400" dirty="0"/>
              </a:p>
              <a:p>
                <a:endParaRPr lang="en-US" altLang="zh-CN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 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𝑑𝑅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1476478-902C-09CB-7F55-635619B74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394" y="1875445"/>
                <a:ext cx="5339202" cy="190154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548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3DDA0-0B08-B38D-102B-EEB972FCA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F3FFCC-B786-8286-B4DD-3CFB15E4A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Velocity of a Point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5" name="内容占位符 4" descr="图片包含 滑雪, 照片, 不同, 挂&#10;&#10;AI 生成的内容可能不正确。">
            <a:extLst>
              <a:ext uri="{FF2B5EF4-FFF2-40B4-BE49-F238E27FC236}">
                <a16:creationId xmlns:a16="http://schemas.microsoft.com/office/drawing/2014/main" id="{80D2A07C-404A-5CBD-8487-E068CFBBE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7385"/>
            <a:ext cx="4716668" cy="2803229"/>
          </a:xfr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A2171F60-233B-6195-8E87-7D8798078877}"/>
              </a:ext>
            </a:extLst>
          </p:cNvPr>
          <p:cNvGrpSpPr/>
          <p:nvPr/>
        </p:nvGrpSpPr>
        <p:grpSpPr>
          <a:xfrm>
            <a:off x="880534" y="1875445"/>
            <a:ext cx="5126387" cy="4006943"/>
            <a:chOff x="880534" y="1875445"/>
            <a:chExt cx="5126387" cy="40069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A18158EA-5EB5-F3AF-E4F3-9DA09D83726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A18158EA-5EB5-F3AF-E4F3-9DA09D8372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031CF8F0-110E-0D34-CF32-A8F062E208D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031CF8F0-110E-0D34-CF32-A8F062E208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B4A410B2-45E8-ABFB-3BE1-9741A5E9A07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B4A410B2-45E8-ABFB-3BE1-9741A5E9A0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A34D3FB1-5C2C-1D1A-6D49-3A40E43CCC0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A34D3FB1-5C2C-1D1A-6D49-3A40E43C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3B051ED-C67A-7EF3-9082-53221EE58A34}"/>
                </a:ext>
              </a:extLst>
            </p:cNvPr>
            <p:cNvSpPr txBox="1">
              <a:spLocks/>
            </p:cNvSpPr>
            <p:nvPr/>
          </p:nvSpPr>
          <p:spPr>
            <a:xfrm>
              <a:off x="880534" y="5086591"/>
              <a:ext cx="1821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Reference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651AE4C-18B9-9276-D256-BC08999C5EFC}"/>
                </a:ext>
              </a:extLst>
            </p:cNvPr>
            <p:cNvSpPr txBox="1">
              <a:spLocks/>
            </p:cNvSpPr>
            <p:nvPr/>
          </p:nvSpPr>
          <p:spPr>
            <a:xfrm>
              <a:off x="3733536" y="5079713"/>
              <a:ext cx="1410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World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B4B48B8B-0F94-3DBB-689D-600CD896839A}"/>
                </a:ext>
              </a:extLst>
            </p:cNvPr>
            <p:cNvCxnSpPr>
              <a:cxnSpLocks/>
            </p:cNvCxnSpPr>
            <p:nvPr/>
          </p:nvCxnSpPr>
          <p:spPr>
            <a:xfrm>
              <a:off x="2854489" y="2060864"/>
              <a:ext cx="0" cy="382152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BAE7FC8C-FD9E-602F-495E-E27622BBBC1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BAE7FC8C-FD9E-602F-495E-E27622BBBC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7AD7E5D3-19F3-0E98-DD2E-BCE5C9CB4AE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7AD7E5D3-19F3-0E98-DD2E-BCE5C9CB4A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D379F25E-1036-7220-36B1-6866187462C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D379F25E-1036-7220-36B1-6866187462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6822C83C-1111-0C86-9DDA-90D18169DDA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6822C83C-1111-0C86-9DDA-90D18169DD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blipFill>
                  <a:blip r:embed="rId10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EA2CFF59-C183-E101-0F5A-29A4941444C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EA2CFF59-C183-E101-0F5A-29A4941444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F6144DA3-CF23-0884-F171-012F5048E3D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F6144DA3-CF23-0884-F171-012F5048E3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D31B5CF3-B32A-B09A-A3C4-CCAC9EF4AF6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D31B5CF3-B32A-B09A-A3C4-CCAC9EF4A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blipFill>
                  <a:blip r:embed="rId13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D7A3B523-377E-3A86-1534-387146E8E43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D7A3B523-377E-3A86-1534-387146E8E4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DAC46919-9EEE-4C78-C4D5-8B277C7CA38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DAC46919-9EEE-4C78-C4D5-8B277C7CA3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8B805E9E-D06D-D4AB-DD69-6E101645D21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8B805E9E-D06D-D4AB-DD69-6E101645D2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blipFill>
                  <a:blip r:embed="rId16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A39C1EBF-9D22-7B3A-00FB-D6B95B6FA18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A39C1EBF-9D22-7B3A-00FB-D6B95B6FA1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6BF5456-5C84-4CB2-A4B2-C8714ABF0EFD}"/>
                  </a:ext>
                </a:extLst>
              </p:cNvPr>
              <p:cNvSpPr txBox="1"/>
              <p:nvPr/>
            </p:nvSpPr>
            <p:spPr>
              <a:xfrm>
                <a:off x="6164394" y="1875445"/>
                <a:ext cx="5339202" cy="1901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altLang="zh-CN" sz="2400" dirty="0"/>
              </a:p>
              <a:p>
                <a:endParaRPr lang="en-US" altLang="zh-CN" sz="2400" dirty="0"/>
              </a:p>
              <a:p>
                <a:endParaRPr lang="en-US" altLang="zh-CN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 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𝑑𝑅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6BF5456-5C84-4CB2-A4B2-C8714ABF0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394" y="1875445"/>
                <a:ext cx="5339202" cy="190154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DF9C7B62-AD4F-DE5C-B792-AB69FB04F9E0}"/>
              </a:ext>
            </a:extLst>
          </p:cNvPr>
          <p:cNvSpPr txBox="1"/>
          <p:nvPr/>
        </p:nvSpPr>
        <p:spPr>
          <a:xfrm>
            <a:off x="8589220" y="2995233"/>
            <a:ext cx="942841" cy="8030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5C5CE1DB-B6D5-6ACC-A14B-05CA72352124}"/>
              </a:ext>
            </a:extLst>
          </p:cNvPr>
          <p:cNvCxnSpPr/>
          <p:nvPr/>
        </p:nvCxnSpPr>
        <p:spPr>
          <a:xfrm flipV="1">
            <a:off x="8189456" y="3859474"/>
            <a:ext cx="570942" cy="7482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A97F2438-9D48-5567-3664-1C54130F6C3A}"/>
                  </a:ext>
                </a:extLst>
              </p:cNvPr>
              <p:cNvSpPr txBox="1"/>
              <p:nvPr/>
            </p:nvSpPr>
            <p:spPr>
              <a:xfrm>
                <a:off x="7440094" y="4525624"/>
                <a:ext cx="7493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A97F2438-9D48-5567-3664-1C54130F6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094" y="4525624"/>
                <a:ext cx="749362" cy="4616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2C0B0FC1-D626-8480-E130-AC7476C1E515}"/>
              </a:ext>
            </a:extLst>
          </p:cNvPr>
          <p:cNvSpPr txBox="1"/>
          <p:nvPr/>
        </p:nvSpPr>
        <p:spPr>
          <a:xfrm>
            <a:off x="6935091" y="4948091"/>
            <a:ext cx="1842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center of mass velocity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84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CCD11-1269-2336-81FB-7354323B5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EC05E7-8A15-EE3B-31F9-D452CEECA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Velocity of a Point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5" name="内容占位符 4" descr="图片包含 滑雪, 照片, 不同, 挂&#10;&#10;AI 生成的内容可能不正确。">
            <a:extLst>
              <a:ext uri="{FF2B5EF4-FFF2-40B4-BE49-F238E27FC236}">
                <a16:creationId xmlns:a16="http://schemas.microsoft.com/office/drawing/2014/main" id="{016B07EE-BD8F-2653-1B20-35D04E3EA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7385"/>
            <a:ext cx="4716668" cy="2803229"/>
          </a:xfr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DFF64C55-5DE9-8A23-AB2A-441ACB82662A}"/>
              </a:ext>
            </a:extLst>
          </p:cNvPr>
          <p:cNvGrpSpPr/>
          <p:nvPr/>
        </p:nvGrpSpPr>
        <p:grpSpPr>
          <a:xfrm>
            <a:off x="880534" y="1875445"/>
            <a:ext cx="5126387" cy="4006943"/>
            <a:chOff x="880534" y="1875445"/>
            <a:chExt cx="5126387" cy="40069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1CA3C64E-E06F-2D64-98FD-69B09D7FC61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1CA3C64E-E06F-2D64-98FD-69B09D7FC6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02148789-2540-012C-E8F1-69505433A35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02148789-2540-012C-E8F1-69505433A3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E0D8052C-804A-2A6C-FE50-3CC44ECA968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E0D8052C-804A-2A6C-FE50-3CC44ECA96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B796E14F-5D02-B71C-2992-17772C248D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B796E14F-5D02-B71C-2992-17772C248D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3EBAD56-0014-9878-D2CF-81C0DF2168F1}"/>
                </a:ext>
              </a:extLst>
            </p:cNvPr>
            <p:cNvSpPr txBox="1">
              <a:spLocks/>
            </p:cNvSpPr>
            <p:nvPr/>
          </p:nvSpPr>
          <p:spPr>
            <a:xfrm>
              <a:off x="880534" y="5086591"/>
              <a:ext cx="1821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Reference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5722C23-5BF9-8978-7AC7-1AD7946D6E15}"/>
                </a:ext>
              </a:extLst>
            </p:cNvPr>
            <p:cNvSpPr txBox="1">
              <a:spLocks/>
            </p:cNvSpPr>
            <p:nvPr/>
          </p:nvSpPr>
          <p:spPr>
            <a:xfrm>
              <a:off x="3733536" y="5079713"/>
              <a:ext cx="1410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World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6FB94708-B0EE-27DB-53C9-64F96640DEFB}"/>
                </a:ext>
              </a:extLst>
            </p:cNvPr>
            <p:cNvCxnSpPr>
              <a:cxnSpLocks/>
            </p:cNvCxnSpPr>
            <p:nvPr/>
          </p:nvCxnSpPr>
          <p:spPr>
            <a:xfrm>
              <a:off x="2854489" y="2060864"/>
              <a:ext cx="0" cy="382152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395796A6-2F64-A595-7D48-921C3404A5B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395796A6-2F64-A595-7D48-921C3404A5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5B40DB85-6481-F4D1-61E1-9133201AAEC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5B40DB85-6481-F4D1-61E1-9133201AAE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C08188BC-14C6-6C9D-3A56-8C3E846AFDE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C08188BC-14C6-6C9D-3A56-8C3E846AFD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3B31F0D1-014D-5224-42E7-72D93C8B765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3B31F0D1-014D-5224-42E7-72D93C8B76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blipFill>
                  <a:blip r:embed="rId10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0BBC137F-9D9E-8F0B-9ACA-94A270F35E5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0BBC137F-9D9E-8F0B-9ACA-94A270F35E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315F5E69-9C1F-8B00-C400-BB3B2188448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315F5E69-9C1F-8B00-C400-BB3B218844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1210F61D-1BF9-E070-3D25-95C724679E6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1210F61D-1BF9-E070-3D25-95C724679E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blipFill>
                  <a:blip r:embed="rId13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8C72DFFF-EEF4-58E3-ABF9-86F75365335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8C72DFFF-EEF4-58E3-ABF9-86F7536533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983ECB9B-F434-5051-B1C2-FBDB0F2C835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983ECB9B-F434-5051-B1C2-FBDB0F2C83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B2C1A38F-906F-CBC5-61AA-361A4110973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B2C1A38F-906F-CBC5-61AA-361A411097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blipFill>
                  <a:blip r:embed="rId16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502473EA-E188-3277-2179-E9039D4D48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502473EA-E188-3277-2179-E9039D4D48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F764DC5-407D-2CD8-2A8F-2B7F461F9BE5}"/>
                  </a:ext>
                </a:extLst>
              </p:cNvPr>
              <p:cNvSpPr txBox="1"/>
              <p:nvPr/>
            </p:nvSpPr>
            <p:spPr>
              <a:xfrm>
                <a:off x="6164394" y="1875445"/>
                <a:ext cx="5339202" cy="1901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altLang="zh-CN" sz="2400" dirty="0"/>
              </a:p>
              <a:p>
                <a:endParaRPr lang="en-US" altLang="zh-CN" sz="2400" dirty="0"/>
              </a:p>
              <a:p>
                <a:endParaRPr lang="en-US" altLang="zh-CN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 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𝑑𝑅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F764DC5-407D-2CD8-2A8F-2B7F461F9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394" y="1875445"/>
                <a:ext cx="5339202" cy="190154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71BE3C07-F53D-D9AD-7D2B-9D835C86C823}"/>
              </a:ext>
            </a:extLst>
          </p:cNvPr>
          <p:cNvSpPr txBox="1"/>
          <p:nvPr/>
        </p:nvSpPr>
        <p:spPr>
          <a:xfrm>
            <a:off x="8589220" y="2995233"/>
            <a:ext cx="942841" cy="8030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C22790A9-4DAE-42DA-B6C2-DCFC0D13DED9}"/>
              </a:ext>
            </a:extLst>
          </p:cNvPr>
          <p:cNvCxnSpPr/>
          <p:nvPr/>
        </p:nvCxnSpPr>
        <p:spPr>
          <a:xfrm flipV="1">
            <a:off x="8189456" y="3859474"/>
            <a:ext cx="570942" cy="7482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D8F746E6-9DC4-FA89-EFE7-3C299C94DE3E}"/>
                  </a:ext>
                </a:extLst>
              </p:cNvPr>
              <p:cNvSpPr txBox="1"/>
              <p:nvPr/>
            </p:nvSpPr>
            <p:spPr>
              <a:xfrm>
                <a:off x="7440094" y="4525624"/>
                <a:ext cx="7493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D8F746E6-9DC4-FA89-EFE7-3C299C94D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094" y="4525624"/>
                <a:ext cx="749362" cy="4616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B742450E-FE2B-1EA0-24CC-B27D26CF7395}"/>
              </a:ext>
            </a:extLst>
          </p:cNvPr>
          <p:cNvSpPr txBox="1"/>
          <p:nvPr/>
        </p:nvSpPr>
        <p:spPr>
          <a:xfrm>
            <a:off x="6935091" y="4948091"/>
            <a:ext cx="1842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center of mass velocity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2947487-C61D-09FC-3554-D490623CE0FD}"/>
              </a:ext>
            </a:extLst>
          </p:cNvPr>
          <p:cNvSpPr txBox="1"/>
          <p:nvPr/>
        </p:nvSpPr>
        <p:spPr>
          <a:xfrm>
            <a:off x="9804981" y="2995233"/>
            <a:ext cx="864506" cy="8030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3079C63-FC7C-CBB2-EA86-25F2FD9F5597}"/>
              </a:ext>
            </a:extLst>
          </p:cNvPr>
          <p:cNvSpPr txBox="1"/>
          <p:nvPr/>
        </p:nvSpPr>
        <p:spPr>
          <a:xfrm>
            <a:off x="10597468" y="2528677"/>
            <a:ext cx="336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?</a:t>
            </a:r>
            <a:endParaRPr lang="zh-CN" altLang="en-US" sz="2800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538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B7C8B-0927-D489-5BE8-653059BBC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2529C1-1D53-5805-9597-CDBCD550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Angular Velocity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7B9D9F29-E6BF-9154-147A-9B9D51549E71}"/>
                  </a:ext>
                </a:extLst>
              </p:cNvPr>
              <p:cNvSpPr txBox="1"/>
              <p:nvPr/>
            </p:nvSpPr>
            <p:spPr>
              <a:xfrm>
                <a:off x="654648" y="1659301"/>
                <a:ext cx="5167777" cy="1436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is a rotation matrix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/>
                              <m:e/>
                            </m:mr>
                            <m:mr>
                              <m:e/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/>
                            </m:mr>
                            <m:mr>
                              <m:e/>
                              <m:e/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7B9D9F29-E6BF-9154-147A-9B9D51549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8" y="1659301"/>
                <a:ext cx="5167777" cy="1436034"/>
              </a:xfrm>
              <a:prstGeom prst="rect">
                <a:avLst/>
              </a:prstGeom>
              <a:blipFill>
                <a:blip r:embed="rId2"/>
                <a:stretch>
                  <a:fillRect l="-1533" t="-33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6971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657CE-6210-DC31-EB46-79FFBB024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6BE2E6-0E0F-6FB2-B177-D1E661BB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Angular Velocity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E4FD88-0B2B-F312-E4CC-E4FDA3188A30}"/>
                  </a:ext>
                </a:extLst>
              </p:cNvPr>
              <p:cNvSpPr txBox="1"/>
              <p:nvPr/>
            </p:nvSpPr>
            <p:spPr>
              <a:xfrm>
                <a:off x="654648" y="1659301"/>
                <a:ext cx="5167777" cy="2506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is a rotation matrix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/>
                              <m:e/>
                            </m:mr>
                            <m:mr>
                              <m:e/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/>
                            </m:mr>
                            <m:mr>
                              <m:e/>
                              <m:e/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 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E4FD88-0B2B-F312-E4CC-E4FDA3188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8" y="1659301"/>
                <a:ext cx="5167777" cy="2506584"/>
              </a:xfrm>
              <a:prstGeom prst="rect">
                <a:avLst/>
              </a:prstGeom>
              <a:blipFill>
                <a:blip r:embed="rId2"/>
                <a:stretch>
                  <a:fillRect l="-1533" t="-19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4753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32FCC-A57A-309F-8E58-9A1FAEE1A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FA45A4-952B-A7C8-40E3-C30FA2E84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Angular Velocity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4EA1A75-7196-9E32-3CD5-CF8082B40B11}"/>
                  </a:ext>
                </a:extLst>
              </p:cNvPr>
              <p:cNvSpPr txBox="1"/>
              <p:nvPr/>
            </p:nvSpPr>
            <p:spPr>
              <a:xfrm>
                <a:off x="654648" y="1659301"/>
                <a:ext cx="5167777" cy="3778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is a rotation matrix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/>
                              <m:e/>
                            </m:mr>
                            <m:mr>
                              <m:e/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/>
                            </m:mr>
                            <m:mr>
                              <m:e/>
                              <m:e/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 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 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𝑑𝑅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𝑑𝑅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4EA1A75-7196-9E32-3CD5-CF8082B40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8" y="1659301"/>
                <a:ext cx="5167777" cy="3778920"/>
              </a:xfrm>
              <a:prstGeom prst="rect">
                <a:avLst/>
              </a:prstGeom>
              <a:blipFill>
                <a:blip r:embed="rId2"/>
                <a:stretch>
                  <a:fillRect l="-1533" t="-12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046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AF146F-356A-C33D-A58A-1EF68E129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Videos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4" name="JamesBarbicPai_PAT">
            <a:hlinkClick r:id="" action="ppaction://media"/>
            <a:extLst>
              <a:ext uri="{FF2B5EF4-FFF2-40B4-BE49-F238E27FC236}">
                <a16:creationId xmlns:a16="http://schemas.microsoft.com/office/drawing/2014/main" id="{7DDB307B-5CC0-5904-5440-60EFE7BF02C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092" y="0"/>
            <a:ext cx="10285816" cy="6856378"/>
          </a:xfrm>
        </p:spPr>
      </p:pic>
    </p:spTree>
    <p:extLst>
      <p:ext uri="{BB962C8B-B14F-4D97-AF65-F5344CB8AC3E}">
        <p14:creationId xmlns:p14="http://schemas.microsoft.com/office/powerpoint/2010/main" val="51631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73AF1-DB17-FC21-C481-46B7727AD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AF1CF5-5E08-16BE-79B4-F433AAEC8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Angular Velocity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7A336571-1334-1441-7843-153283D69D79}"/>
                  </a:ext>
                </a:extLst>
              </p:cNvPr>
              <p:cNvSpPr txBox="1"/>
              <p:nvPr/>
            </p:nvSpPr>
            <p:spPr>
              <a:xfrm>
                <a:off x="6369576" y="1659301"/>
                <a:ext cx="5167777" cy="725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𝑑𝑅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𝑑𝑅</m:t>
                                </m:r>
                                <m:d>
                                  <m:d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7A336571-1334-1441-7843-153283D69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576" y="1659301"/>
                <a:ext cx="5167777" cy="7250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AD62368-3953-6DB5-B17E-FB4539D00F4E}"/>
                  </a:ext>
                </a:extLst>
              </p:cNvPr>
              <p:cNvSpPr txBox="1"/>
              <p:nvPr/>
            </p:nvSpPr>
            <p:spPr>
              <a:xfrm>
                <a:off x="654648" y="1659301"/>
                <a:ext cx="5167777" cy="3778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is a rotation matrix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/>
                              <m:e/>
                            </m:mr>
                            <m:mr>
                              <m:e/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/>
                            </m:mr>
                            <m:mr>
                              <m:e/>
                              <m:e/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 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 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𝑑𝑅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𝑑𝑅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AD62368-3953-6DB5-B17E-FB4539D00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8" y="1659301"/>
                <a:ext cx="5167777" cy="3778920"/>
              </a:xfrm>
              <a:prstGeom prst="rect">
                <a:avLst/>
              </a:prstGeom>
              <a:blipFill>
                <a:blip r:embed="rId3"/>
                <a:stretch>
                  <a:fillRect l="-1533" t="-12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F9848414-D5E9-1FC1-3AD9-960D608474AA}"/>
              </a:ext>
            </a:extLst>
          </p:cNvPr>
          <p:cNvCxnSpPr>
            <a:cxnSpLocks/>
          </p:cNvCxnSpPr>
          <p:nvPr/>
        </p:nvCxnSpPr>
        <p:spPr>
          <a:xfrm>
            <a:off x="5967389" y="1559382"/>
            <a:ext cx="0" cy="45514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769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D151E-2B96-9D50-2D66-E496B868F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BA801C-12A0-E4B8-6ED7-28D86EE76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Angular Velocity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22BF667D-A949-EB45-3981-20FDC5B6D362}"/>
                  </a:ext>
                </a:extLst>
              </p:cNvPr>
              <p:cNvSpPr txBox="1"/>
              <p:nvPr/>
            </p:nvSpPr>
            <p:spPr>
              <a:xfrm>
                <a:off x="6369576" y="1659301"/>
                <a:ext cx="5167777" cy="2014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𝑑𝑅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𝑑𝑅</m:t>
                                </m:r>
                                <m:d>
                                  <m:d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Let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≔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𝑑𝑅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CN" sz="2400" b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22BF667D-A949-EB45-3981-20FDC5B6D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576" y="1659301"/>
                <a:ext cx="5167777" cy="2014141"/>
              </a:xfrm>
              <a:prstGeom prst="rect">
                <a:avLst/>
              </a:prstGeom>
              <a:blipFill>
                <a:blip r:embed="rId2"/>
                <a:stretch>
                  <a:fillRect l="-16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DB6B4B8-EEE8-2687-CFBD-BA2D7808F885}"/>
                  </a:ext>
                </a:extLst>
              </p:cNvPr>
              <p:cNvSpPr txBox="1"/>
              <p:nvPr/>
            </p:nvSpPr>
            <p:spPr>
              <a:xfrm>
                <a:off x="654648" y="1659301"/>
                <a:ext cx="5167777" cy="3778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is a rotation matrix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/>
                              <m:e/>
                            </m:mr>
                            <m:mr>
                              <m:e/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/>
                            </m:mr>
                            <m:mr>
                              <m:e/>
                              <m:e/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 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 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𝑑𝑅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𝑑𝑅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DB6B4B8-EEE8-2687-CFBD-BA2D7808F8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8" y="1659301"/>
                <a:ext cx="5167777" cy="3778920"/>
              </a:xfrm>
              <a:prstGeom prst="rect">
                <a:avLst/>
              </a:prstGeom>
              <a:blipFill>
                <a:blip r:embed="rId3"/>
                <a:stretch>
                  <a:fillRect l="-1533" t="-12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EFD84E8B-331B-CE39-ABA0-47BC3A951C93}"/>
              </a:ext>
            </a:extLst>
          </p:cNvPr>
          <p:cNvCxnSpPr>
            <a:cxnSpLocks/>
          </p:cNvCxnSpPr>
          <p:nvPr/>
        </p:nvCxnSpPr>
        <p:spPr>
          <a:xfrm>
            <a:off x="5967389" y="1559382"/>
            <a:ext cx="0" cy="45514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224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ECC33-F1C4-6051-BA19-4179AA757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2DB0CA-D3BC-F806-D0F7-D1CD58915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Angular Velocity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0BBB05A-7D8A-11F7-8023-537B7AA6CEF2}"/>
                  </a:ext>
                </a:extLst>
              </p:cNvPr>
              <p:cNvSpPr txBox="1"/>
              <p:nvPr/>
            </p:nvSpPr>
            <p:spPr>
              <a:xfrm>
                <a:off x="6369576" y="1659301"/>
                <a:ext cx="5167777" cy="336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𝑑𝑅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𝑑𝑅</m:t>
                                </m:r>
                                <m:d>
                                  <m:d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Let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≔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𝑑𝑅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CN" sz="2400" b="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0BBB05A-7D8A-11F7-8023-537B7AA6C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576" y="1659301"/>
                <a:ext cx="5167777" cy="3367525"/>
              </a:xfrm>
              <a:prstGeom prst="rect">
                <a:avLst/>
              </a:prstGeom>
              <a:blipFill>
                <a:blip r:embed="rId2"/>
                <a:stretch>
                  <a:fillRect l="-16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1F3391E-0458-E3F5-B2B0-9E0DE4BD805C}"/>
                  </a:ext>
                </a:extLst>
              </p:cNvPr>
              <p:cNvSpPr txBox="1"/>
              <p:nvPr/>
            </p:nvSpPr>
            <p:spPr>
              <a:xfrm>
                <a:off x="654648" y="1659301"/>
                <a:ext cx="5167777" cy="3778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is a rotation matrix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/>
                              <m:e/>
                            </m:mr>
                            <m:mr>
                              <m:e/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/>
                            </m:mr>
                            <m:mr>
                              <m:e/>
                              <m:e/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 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 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𝑑𝑅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𝑑𝑅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1F3391E-0458-E3F5-B2B0-9E0DE4BD8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8" y="1659301"/>
                <a:ext cx="5167777" cy="3778920"/>
              </a:xfrm>
              <a:prstGeom prst="rect">
                <a:avLst/>
              </a:prstGeom>
              <a:blipFill>
                <a:blip r:embed="rId3"/>
                <a:stretch>
                  <a:fillRect l="-1533" t="-12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1278A4CC-6FA8-6053-E442-084F0B26806A}"/>
              </a:ext>
            </a:extLst>
          </p:cNvPr>
          <p:cNvCxnSpPr>
            <a:cxnSpLocks/>
          </p:cNvCxnSpPr>
          <p:nvPr/>
        </p:nvCxnSpPr>
        <p:spPr>
          <a:xfrm>
            <a:off x="5967389" y="1559382"/>
            <a:ext cx="0" cy="45514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975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C4055-C9A4-68C1-CF25-F8A6AE70A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F84FE1-3212-9FE4-F295-B53879062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Cross Product Matrix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2E4E9FCA-A30E-A144-9843-1BD68932ECFD}"/>
                  </a:ext>
                </a:extLst>
              </p:cNvPr>
              <p:cNvSpPr txBox="1"/>
              <p:nvPr/>
            </p:nvSpPr>
            <p:spPr>
              <a:xfrm>
                <a:off x="928223" y="1690688"/>
                <a:ext cx="9255071" cy="1266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For a vector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denote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2E4E9FCA-A30E-A144-9843-1BD68932E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223" y="1690688"/>
                <a:ext cx="9255071" cy="1266180"/>
              </a:xfrm>
              <a:prstGeom prst="rect">
                <a:avLst/>
              </a:prstGeom>
              <a:blipFill>
                <a:blip r:embed="rId2"/>
                <a:stretch>
                  <a:fillRect l="-8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0545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6208F-F88A-F7E8-0390-CE4E741A3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0FAF0D-B462-976E-20C2-D5AF9D1AB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Cross Product Matrix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E457002-B735-44DE-5C95-048E1F250B79}"/>
                  </a:ext>
                </a:extLst>
              </p:cNvPr>
              <p:cNvSpPr txBox="1"/>
              <p:nvPr/>
            </p:nvSpPr>
            <p:spPr>
              <a:xfrm>
                <a:off x="928223" y="1690688"/>
                <a:ext cx="9255071" cy="4154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For a vector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denote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For vector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we have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E457002-B735-44DE-5C95-048E1F250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223" y="1690688"/>
                <a:ext cx="9255071" cy="4154407"/>
              </a:xfrm>
              <a:prstGeom prst="rect">
                <a:avLst/>
              </a:prstGeom>
              <a:blipFill>
                <a:blip r:embed="rId2"/>
                <a:stretch>
                  <a:fillRect l="-8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2375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99D6E-EE88-02C9-F84B-7D784A2FD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9B1DD-7CAF-BE64-7543-3DD28DC3E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Angular Velocity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35F0CEFB-243A-0212-3696-6E8E6774919D}"/>
                  </a:ext>
                </a:extLst>
              </p:cNvPr>
              <p:cNvSpPr txBox="1"/>
              <p:nvPr/>
            </p:nvSpPr>
            <p:spPr>
              <a:xfrm>
                <a:off x="654648" y="1659301"/>
                <a:ext cx="5167777" cy="1012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≔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𝑑𝑅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400" b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35F0CEFB-243A-0212-3696-6E8E67749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8" y="1659301"/>
                <a:ext cx="5167777" cy="1012072"/>
              </a:xfrm>
              <a:prstGeom prst="rect">
                <a:avLst/>
              </a:prstGeom>
              <a:blipFill>
                <a:blip r:embed="rId2"/>
                <a:stretch>
                  <a:fillRect l="-1533" b="-114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3117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97D5C-498E-355C-9D11-22FE79DAD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C4D20C-B727-20B0-E9C4-5D77BA77E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Angular Velocity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EED2283-B90A-4E39-0AF7-563E2DE0AC27}"/>
                  </a:ext>
                </a:extLst>
              </p:cNvPr>
              <p:cNvSpPr txBox="1"/>
              <p:nvPr/>
            </p:nvSpPr>
            <p:spPr>
              <a:xfrm>
                <a:off x="654648" y="1659301"/>
                <a:ext cx="5167777" cy="2858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≔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𝑑𝑅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400" b="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angular velocity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EED2283-B90A-4E39-0AF7-563E2DE0A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8" y="1659301"/>
                <a:ext cx="5167777" cy="2858731"/>
              </a:xfrm>
              <a:prstGeom prst="rect">
                <a:avLst/>
              </a:prstGeom>
              <a:blipFill>
                <a:blip r:embed="rId2"/>
                <a:stretch>
                  <a:fillRect l="-1533" b="-38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6337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2F747-3AEC-05D2-6FFD-5226BF6B9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2128F5-7796-6060-9EA0-17BF6CD79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Angular Velocity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2B615CB-AD89-9071-F3BB-68487475CC5D}"/>
                  </a:ext>
                </a:extLst>
              </p:cNvPr>
              <p:cNvSpPr txBox="1"/>
              <p:nvPr/>
            </p:nvSpPr>
            <p:spPr>
              <a:xfrm>
                <a:off x="654648" y="1659301"/>
                <a:ext cx="5167777" cy="2858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≔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𝑑𝑅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400" b="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angular velocity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2B615CB-AD89-9071-F3BB-68487475CC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8" y="1659301"/>
                <a:ext cx="5167777" cy="2858731"/>
              </a:xfrm>
              <a:prstGeom prst="rect">
                <a:avLst/>
              </a:prstGeom>
              <a:blipFill>
                <a:blip r:embed="rId2"/>
                <a:stretch>
                  <a:fillRect l="-1533" b="-38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CC7B0FC-3165-A036-3E71-872D5E329B7B}"/>
              </a:ext>
            </a:extLst>
          </p:cNvPr>
          <p:cNvCxnSpPr>
            <a:cxnSpLocks/>
          </p:cNvCxnSpPr>
          <p:nvPr/>
        </p:nvCxnSpPr>
        <p:spPr>
          <a:xfrm>
            <a:off x="5967389" y="1559382"/>
            <a:ext cx="0" cy="45514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F140117-FC0D-BABA-78A9-FC0E7744C877}"/>
                  </a:ext>
                </a:extLst>
              </p:cNvPr>
              <p:cNvSpPr txBox="1"/>
              <p:nvPr/>
            </p:nvSpPr>
            <p:spPr>
              <a:xfrm>
                <a:off x="6150942" y="1559382"/>
                <a:ext cx="5167777" cy="642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𝑑𝑅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F140117-FC0D-BABA-78A9-FC0E7744C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0942" y="1559382"/>
                <a:ext cx="5167777" cy="6427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9400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8E636-786A-E6C9-D5A7-7BBE45905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4B55A-3737-1A04-9559-B5CA8DA4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Angular Velocity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C32B377-EC5D-88AB-2028-33AF5CB8BF85}"/>
                  </a:ext>
                </a:extLst>
              </p:cNvPr>
              <p:cNvSpPr txBox="1"/>
              <p:nvPr/>
            </p:nvSpPr>
            <p:spPr>
              <a:xfrm>
                <a:off x="654648" y="1659301"/>
                <a:ext cx="5167777" cy="2858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≔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𝑑𝑅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400" b="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angular velocity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C32B377-EC5D-88AB-2028-33AF5CB8B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8" y="1659301"/>
                <a:ext cx="5167777" cy="2858731"/>
              </a:xfrm>
              <a:prstGeom prst="rect">
                <a:avLst/>
              </a:prstGeom>
              <a:blipFill>
                <a:blip r:embed="rId2"/>
                <a:stretch>
                  <a:fillRect l="-1533" b="-38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86C624AF-FBDF-37A2-B532-B1A4680C85EE}"/>
              </a:ext>
            </a:extLst>
          </p:cNvPr>
          <p:cNvCxnSpPr>
            <a:cxnSpLocks/>
          </p:cNvCxnSpPr>
          <p:nvPr/>
        </p:nvCxnSpPr>
        <p:spPr>
          <a:xfrm>
            <a:off x="5967389" y="1559382"/>
            <a:ext cx="0" cy="45514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BAF1239-5116-733B-4680-AE0D779D11E1}"/>
                  </a:ext>
                </a:extLst>
              </p:cNvPr>
              <p:cNvSpPr txBox="1"/>
              <p:nvPr/>
            </p:nvSpPr>
            <p:spPr>
              <a:xfrm>
                <a:off x="6150942" y="1559382"/>
                <a:ext cx="5167777" cy="1728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𝑑𝑅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𝑑𝑅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BAF1239-5116-733B-4680-AE0D779D1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0942" y="1559382"/>
                <a:ext cx="5167777" cy="17288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0021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444CA-2CCA-1BC7-A889-8AEFD9418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A2A109-EDF0-BDE9-287D-9733C8DB9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Angular Velocity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D0785C-D2B1-A4B4-8F83-84F967ACDDB2}"/>
                  </a:ext>
                </a:extLst>
              </p:cNvPr>
              <p:cNvSpPr txBox="1"/>
              <p:nvPr/>
            </p:nvSpPr>
            <p:spPr>
              <a:xfrm>
                <a:off x="654648" y="1659301"/>
                <a:ext cx="5167777" cy="2858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≔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𝑑𝑅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400" b="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angular velocity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D0785C-D2B1-A4B4-8F83-84F967ACD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8" y="1659301"/>
                <a:ext cx="5167777" cy="2858731"/>
              </a:xfrm>
              <a:prstGeom prst="rect">
                <a:avLst/>
              </a:prstGeom>
              <a:blipFill>
                <a:blip r:embed="rId2"/>
                <a:stretch>
                  <a:fillRect l="-1533" b="-38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B685C1A2-7FB8-E6C1-B196-F545534AD0C8}"/>
              </a:ext>
            </a:extLst>
          </p:cNvPr>
          <p:cNvCxnSpPr>
            <a:cxnSpLocks/>
          </p:cNvCxnSpPr>
          <p:nvPr/>
        </p:nvCxnSpPr>
        <p:spPr>
          <a:xfrm>
            <a:off x="5967389" y="1559382"/>
            <a:ext cx="0" cy="45514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DDD3D40-4D1C-B319-59F2-9A000114C5C6}"/>
                  </a:ext>
                </a:extLst>
              </p:cNvPr>
              <p:cNvSpPr txBox="1"/>
              <p:nvPr/>
            </p:nvSpPr>
            <p:spPr>
              <a:xfrm>
                <a:off x="6150942" y="1559382"/>
                <a:ext cx="5167777" cy="3017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𝑑𝑅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𝑑𝑅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r>
                  <a:rPr lang="en-US" altLang="zh-CN" sz="2400" b="0" dirty="0"/>
                  <a:t>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𝑑𝑅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r>
                  <a:rPr lang="en-US" altLang="zh-CN" sz="2400" b="0" dirty="0"/>
                  <a:t>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DDD3D40-4D1C-B319-59F2-9A000114C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0942" y="1559382"/>
                <a:ext cx="5167777" cy="3017877"/>
              </a:xfrm>
              <a:prstGeom prst="rect">
                <a:avLst/>
              </a:prstGeom>
              <a:blipFill>
                <a:blip r:embed="rId3"/>
                <a:stretch>
                  <a:fillRect b="-6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9004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E92F2-8772-A6FA-C6FF-79FB17B5E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ullet-keva-5000-planks">
            <a:hlinkClick r:id="" action="ppaction://media"/>
            <a:extLst>
              <a:ext uri="{FF2B5EF4-FFF2-40B4-BE49-F238E27FC236}">
                <a16:creationId xmlns:a16="http://schemas.microsoft.com/office/drawing/2014/main" id="{CBC491B3-1DFC-12D4-2B0F-E144E3E2FA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584" y="0"/>
            <a:ext cx="9144832" cy="6858000"/>
          </a:xfrm>
        </p:spPr>
      </p:pic>
    </p:spTree>
    <p:extLst>
      <p:ext uri="{BB962C8B-B14F-4D97-AF65-F5344CB8AC3E}">
        <p14:creationId xmlns:p14="http://schemas.microsoft.com/office/powerpoint/2010/main" val="356558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31B28-76D5-F671-9C87-8F6F83C22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4644AB-3FA3-76BC-190D-A2F915046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Angular Velocity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28643A5-2C45-3E75-AADD-46996120AEF9}"/>
                  </a:ext>
                </a:extLst>
              </p:cNvPr>
              <p:cNvSpPr txBox="1"/>
              <p:nvPr/>
            </p:nvSpPr>
            <p:spPr>
              <a:xfrm>
                <a:off x="654648" y="1659301"/>
                <a:ext cx="5167777" cy="2858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≔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𝑑𝑅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400" b="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angular velocity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28643A5-2C45-3E75-AADD-46996120A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8" y="1659301"/>
                <a:ext cx="5167777" cy="2858731"/>
              </a:xfrm>
              <a:prstGeom prst="rect">
                <a:avLst/>
              </a:prstGeom>
              <a:blipFill>
                <a:blip r:embed="rId2"/>
                <a:stretch>
                  <a:fillRect l="-1533" b="-38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2A0CF4B2-BE21-75E2-6AC3-B7287DDAE099}"/>
              </a:ext>
            </a:extLst>
          </p:cNvPr>
          <p:cNvCxnSpPr>
            <a:cxnSpLocks/>
          </p:cNvCxnSpPr>
          <p:nvPr/>
        </p:nvCxnSpPr>
        <p:spPr>
          <a:xfrm>
            <a:off x="5967389" y="1559382"/>
            <a:ext cx="0" cy="45514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EEA53AE-80A6-5210-4D82-BF0315161B0D}"/>
                  </a:ext>
                </a:extLst>
              </p:cNvPr>
              <p:cNvSpPr txBox="1"/>
              <p:nvPr/>
            </p:nvSpPr>
            <p:spPr>
              <a:xfrm>
                <a:off x="6150942" y="1559382"/>
                <a:ext cx="5167777" cy="3387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𝑑𝑅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𝑑𝑅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r>
                  <a:rPr lang="en-US" altLang="zh-CN" sz="2400" b="0" dirty="0"/>
                  <a:t>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𝑑𝑅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r>
                  <a:rPr lang="en-US" altLang="zh-CN" sz="2400" b="0" dirty="0"/>
                  <a:t>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r>
                  <a:rPr lang="en-US" altLang="zh-CN" sz="2400" b="0" i="1" dirty="0">
                    <a:latin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EEA53AE-80A6-5210-4D82-BF0315161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0942" y="1559382"/>
                <a:ext cx="5167777" cy="3387209"/>
              </a:xfrm>
              <a:prstGeom prst="rect">
                <a:avLst/>
              </a:prstGeom>
              <a:blipFill>
                <a:blip r:embed="rId3"/>
                <a:stretch>
                  <a:fillRect b="-9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8099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CCA76-9D1E-78DF-302B-B1CFFB326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A4979-4646-E13F-CF11-9C9F0ABF1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Angular Velocity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3BD6283-2FF1-FC09-D700-4DD07B752EF5}"/>
                  </a:ext>
                </a:extLst>
              </p:cNvPr>
              <p:cNvSpPr txBox="1"/>
              <p:nvPr/>
            </p:nvSpPr>
            <p:spPr>
              <a:xfrm>
                <a:off x="654648" y="1659301"/>
                <a:ext cx="5167777" cy="2858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≔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𝑑𝑅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400" b="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angular velocity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3BD6283-2FF1-FC09-D700-4DD07B752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8" y="1659301"/>
                <a:ext cx="5167777" cy="2858731"/>
              </a:xfrm>
              <a:prstGeom prst="rect">
                <a:avLst/>
              </a:prstGeom>
              <a:blipFill>
                <a:blip r:embed="rId2"/>
                <a:stretch>
                  <a:fillRect l="-1533" b="-38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2EA42EF5-F6C0-5BD2-6087-78952DCA2396}"/>
              </a:ext>
            </a:extLst>
          </p:cNvPr>
          <p:cNvCxnSpPr>
            <a:cxnSpLocks/>
          </p:cNvCxnSpPr>
          <p:nvPr/>
        </p:nvCxnSpPr>
        <p:spPr>
          <a:xfrm>
            <a:off x="5967389" y="1559382"/>
            <a:ext cx="0" cy="45514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FABF868-78B7-E89C-248C-822810DDDAAB}"/>
                  </a:ext>
                </a:extLst>
              </p:cNvPr>
              <p:cNvSpPr txBox="1"/>
              <p:nvPr/>
            </p:nvSpPr>
            <p:spPr>
              <a:xfrm>
                <a:off x="6150942" y="1559382"/>
                <a:ext cx="5167777" cy="3804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𝑑𝑅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𝑑𝑅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r>
                  <a:rPr lang="en-US" altLang="zh-CN" sz="2400" b="0" dirty="0"/>
                  <a:t>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𝑑𝑅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r>
                  <a:rPr lang="en-US" altLang="zh-CN" sz="2400" b="0" dirty="0"/>
                  <a:t>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r>
                  <a:rPr lang="en-US" altLang="zh-CN" sz="2400" b="0" i="1" dirty="0">
                    <a:latin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US" altLang="zh-CN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FABF868-78B7-E89C-248C-822810DDD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0942" y="1559382"/>
                <a:ext cx="5167777" cy="38040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3969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EC67-845A-6F06-5564-ED8501CC0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1844C8-3E84-99E2-8EB7-CCD17D02B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Velocity of a Point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5" name="内容占位符 4" descr="图片包含 滑雪, 照片, 不同, 挂&#10;&#10;AI 生成的内容可能不正确。">
            <a:extLst>
              <a:ext uri="{FF2B5EF4-FFF2-40B4-BE49-F238E27FC236}">
                <a16:creationId xmlns:a16="http://schemas.microsoft.com/office/drawing/2014/main" id="{9F6ACBEE-9D03-77DC-6384-F208640D4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7385"/>
            <a:ext cx="4716668" cy="2803229"/>
          </a:xfr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0EBA8F9E-089E-4600-F88D-7C53294685F2}"/>
              </a:ext>
            </a:extLst>
          </p:cNvPr>
          <p:cNvGrpSpPr/>
          <p:nvPr/>
        </p:nvGrpSpPr>
        <p:grpSpPr>
          <a:xfrm>
            <a:off x="880534" y="1875445"/>
            <a:ext cx="5126387" cy="4006943"/>
            <a:chOff x="880534" y="1875445"/>
            <a:chExt cx="5126387" cy="40069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FD8C39D9-7693-A639-E121-2FF8C149388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FD8C39D9-7693-A639-E121-2FF8C14938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A0B54525-6ED7-C660-8E9A-5BB1404BCED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A0B54525-6ED7-C660-8E9A-5BB1404BCE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95860892-DAD5-F005-963D-7642BD75A7F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95860892-DAD5-F005-963D-7642BD75A7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9649135C-5FA8-A385-DA6B-113E3CD7C25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9649135C-5FA8-A385-DA6B-113E3CD7C2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382D657-C0BC-5500-5EBB-C7ACFA49DC0F}"/>
                </a:ext>
              </a:extLst>
            </p:cNvPr>
            <p:cNvSpPr txBox="1">
              <a:spLocks/>
            </p:cNvSpPr>
            <p:nvPr/>
          </p:nvSpPr>
          <p:spPr>
            <a:xfrm>
              <a:off x="880534" y="5086591"/>
              <a:ext cx="1821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Reference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7576D13-6558-386B-470A-521D65B3DB35}"/>
                </a:ext>
              </a:extLst>
            </p:cNvPr>
            <p:cNvSpPr txBox="1">
              <a:spLocks/>
            </p:cNvSpPr>
            <p:nvPr/>
          </p:nvSpPr>
          <p:spPr>
            <a:xfrm>
              <a:off x="3733536" y="5079713"/>
              <a:ext cx="1410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World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2F74B1C1-735B-47F1-EACD-7330EF321680}"/>
                </a:ext>
              </a:extLst>
            </p:cNvPr>
            <p:cNvCxnSpPr>
              <a:cxnSpLocks/>
            </p:cNvCxnSpPr>
            <p:nvPr/>
          </p:nvCxnSpPr>
          <p:spPr>
            <a:xfrm>
              <a:off x="2854489" y="2060864"/>
              <a:ext cx="0" cy="382152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5D1443E6-4D84-C7F6-FBF3-821AFA9B0CF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5D1443E6-4D84-C7F6-FBF3-821AFA9B0C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6D8AAA1D-2DF1-F799-B780-FBCFF005FA0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6D8AAA1D-2DF1-F799-B780-FBCFF005FA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67E0125E-980E-B523-823E-355D2DE0F3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67E0125E-980E-B523-823E-355D2DE0F3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56429985-84D8-CE9C-A16B-EFA2176E2F0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56429985-84D8-CE9C-A16B-EFA2176E2F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blipFill>
                  <a:blip r:embed="rId10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A2E81189-47E1-5492-BA64-7A0F8847595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A2E81189-47E1-5492-BA64-7A0F884759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B4B03801-3924-82B9-2BA4-8D77FC1FBAC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B4B03801-3924-82B9-2BA4-8D77FC1FBA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D3EC2456-C024-3327-D0A0-D0ED045DD27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D3EC2456-C024-3327-D0A0-D0ED045DD2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blipFill>
                  <a:blip r:embed="rId13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6FC843F7-9EFA-B1ED-EA5A-FF3D2DCFC52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6FC843F7-9EFA-B1ED-EA5A-FF3D2DCFC5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2C9B6316-2C2F-121A-B903-078BDA316AF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2C9B6316-2C2F-121A-B903-078BDA316A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A475B76E-54AA-3A08-7783-7B6E82FCACA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A475B76E-54AA-3A08-7783-7B6E82FCAC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blipFill>
                  <a:blip r:embed="rId16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86EE8ED4-8B75-7F5A-91EE-9EA8D6DD3F3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86EE8ED4-8B75-7F5A-91EE-9EA8D6DD3F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5ED3B40-BDAF-AA8B-A9DF-F7410C26AC7B}"/>
                  </a:ext>
                </a:extLst>
              </p:cNvPr>
              <p:cNvSpPr txBox="1"/>
              <p:nvPr/>
            </p:nvSpPr>
            <p:spPr>
              <a:xfrm>
                <a:off x="6149435" y="1754559"/>
                <a:ext cx="5936909" cy="1271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5ED3B40-BDAF-AA8B-A9DF-F7410C26AC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435" y="1754559"/>
                <a:ext cx="5936909" cy="127143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37102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ECE91-AE23-706F-14C8-415B147F6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1B2C3D-ED52-4B6F-825C-CE6FB9552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Velocity of a Point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5" name="内容占位符 4" descr="图片包含 滑雪, 照片, 不同, 挂&#10;&#10;AI 生成的内容可能不正确。">
            <a:extLst>
              <a:ext uri="{FF2B5EF4-FFF2-40B4-BE49-F238E27FC236}">
                <a16:creationId xmlns:a16="http://schemas.microsoft.com/office/drawing/2014/main" id="{BE00EC63-72A4-C66C-2285-9038FE91E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7385"/>
            <a:ext cx="4716668" cy="2803229"/>
          </a:xfr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F55A158C-F3DB-EE88-7BC4-61A61EA3CA0E}"/>
              </a:ext>
            </a:extLst>
          </p:cNvPr>
          <p:cNvGrpSpPr/>
          <p:nvPr/>
        </p:nvGrpSpPr>
        <p:grpSpPr>
          <a:xfrm>
            <a:off x="880534" y="1875445"/>
            <a:ext cx="5126387" cy="4006943"/>
            <a:chOff x="880534" y="1875445"/>
            <a:chExt cx="5126387" cy="40069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FB387E87-19D4-D109-1531-CE851627E2E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FB387E87-19D4-D109-1531-CE851627E2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A217D28A-01A3-8F32-AEFD-A78663744BE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A217D28A-01A3-8F32-AEFD-A78663744B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450E5AF9-BBE9-019D-EAFE-DE42B7F1A15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450E5AF9-BBE9-019D-EAFE-DE42B7F1A1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39AF1A8B-0135-E612-F1AA-D29DE679703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39AF1A8B-0135-E612-F1AA-D29DE67970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20A3EF9-5475-A179-43BC-7C92A14BCADB}"/>
                </a:ext>
              </a:extLst>
            </p:cNvPr>
            <p:cNvSpPr txBox="1">
              <a:spLocks/>
            </p:cNvSpPr>
            <p:nvPr/>
          </p:nvSpPr>
          <p:spPr>
            <a:xfrm>
              <a:off x="880534" y="5086591"/>
              <a:ext cx="1821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Reference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142528C4-6528-9131-AFCD-EF6062E80FA4}"/>
                </a:ext>
              </a:extLst>
            </p:cNvPr>
            <p:cNvSpPr txBox="1">
              <a:spLocks/>
            </p:cNvSpPr>
            <p:nvPr/>
          </p:nvSpPr>
          <p:spPr>
            <a:xfrm>
              <a:off x="3733536" y="5079713"/>
              <a:ext cx="1410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World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2A7A4BC6-2245-415B-A083-870F110E1513}"/>
                </a:ext>
              </a:extLst>
            </p:cNvPr>
            <p:cNvCxnSpPr>
              <a:cxnSpLocks/>
            </p:cNvCxnSpPr>
            <p:nvPr/>
          </p:nvCxnSpPr>
          <p:spPr>
            <a:xfrm>
              <a:off x="2854489" y="2060864"/>
              <a:ext cx="0" cy="382152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2B7D3320-756A-62C5-2415-317F880395D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2B7D3320-756A-62C5-2415-317F88039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CC3D9467-FC2A-8E91-1DDA-668B59CB352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CC3D9467-FC2A-8E91-1DDA-668B59CB35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EC2F04E0-BA91-025C-DFC5-489171F5FF4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EC2F04E0-BA91-025C-DFC5-489171F5FF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FE44C057-D554-7ADC-2656-361BDDE16CB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FE44C057-D554-7ADC-2656-361BDDE16C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blipFill>
                  <a:blip r:embed="rId10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41921977-B7EE-D7AE-C779-5A59D5CB0BD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41921977-B7EE-D7AE-C779-5A59D5CB0B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A5F16943-1B3B-A30C-97A1-3670F787C3B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A5F16943-1B3B-A30C-97A1-3670F787C3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E1C780EC-50C5-D688-2F1B-059E6644FFA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E1C780EC-50C5-D688-2F1B-059E6644FF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blipFill>
                  <a:blip r:embed="rId13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444D221F-2BBC-D8DF-1DAD-A4EBCF8022F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444D221F-2BBC-D8DF-1DAD-A4EBCF8022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DF530B41-24CC-F878-F43A-7E90CA2CE8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DF530B41-24CC-F878-F43A-7E90CA2CE8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31C018CA-D2CE-9B40-3C27-BBFB08A6851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31C018CA-D2CE-9B40-3C27-BBFB08A685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blipFill>
                  <a:blip r:embed="rId16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D555ECCC-CC40-E529-9E59-8D1F2220EA4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D555ECCC-CC40-E529-9E59-8D1F2220EA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E7F078F-6BF3-DAC3-8290-C235F2AFDE73}"/>
                  </a:ext>
                </a:extLst>
              </p:cNvPr>
              <p:cNvSpPr txBox="1"/>
              <p:nvPr/>
            </p:nvSpPr>
            <p:spPr>
              <a:xfrm>
                <a:off x="6149435" y="1754559"/>
                <a:ext cx="5936909" cy="1271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E7F078F-6BF3-DAC3-8290-C235F2AFD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435" y="1754559"/>
                <a:ext cx="5936909" cy="127143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3454CAD-506F-5AF1-165D-2DC7C401BC18}"/>
                  </a:ext>
                </a:extLst>
              </p:cNvPr>
              <p:cNvSpPr txBox="1"/>
              <p:nvPr/>
            </p:nvSpPr>
            <p:spPr>
              <a:xfrm>
                <a:off x="6363847" y="3715783"/>
                <a:ext cx="5156311" cy="1514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?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?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d>
                                            <m:dPr>
                                              <m:begChr m:val="["/>
                                              <m:endChr m:val="]"/>
                                              <m:ctrlPr>
                                                <a:rPr lang="en-US" altLang="zh-CN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altLang="zh-CN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altLang="zh-CN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altLang="zh-CN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×</m:t>
                                          </m:r>
                                        </m:sub>
                                      </m:s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?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?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3454CAD-506F-5AF1-165D-2DC7C401B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3847" y="3715783"/>
                <a:ext cx="5156311" cy="15141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CE1A45BE-502E-6FC3-3631-49D7CDB1B177}"/>
              </a:ext>
            </a:extLst>
          </p:cNvPr>
          <p:cNvSpPr/>
          <p:nvPr/>
        </p:nvSpPr>
        <p:spPr>
          <a:xfrm>
            <a:off x="6763765" y="3495934"/>
            <a:ext cx="4346353" cy="20593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4476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F40E2-52F7-C8BA-9AFE-CFBDC6C16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BA7F71-C3E2-5AF3-2C7E-4C9CB031F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Kinetic Energy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A8A3928-001D-A52F-3F62-D0DDA3030D35}"/>
                  </a:ext>
                </a:extLst>
              </p:cNvPr>
              <p:cNvSpPr txBox="1"/>
              <p:nvPr/>
            </p:nvSpPr>
            <p:spPr>
              <a:xfrm>
                <a:off x="355261" y="1922713"/>
                <a:ext cx="5740739" cy="1030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𝑑𝑥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 </m:t>
                                          </m:r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A8A3928-001D-A52F-3F62-D0DDA3030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61" y="1922713"/>
                <a:ext cx="5740739" cy="103028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7869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D8E98-66B8-756C-788D-72DD53C45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1BAC6A-EE28-0AE2-5E6A-50844C970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Kinetic Energy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5FB7B20-26C4-CE8D-85CD-D3A94FD0E6E2}"/>
                  </a:ext>
                </a:extLst>
              </p:cNvPr>
              <p:cNvSpPr txBox="1"/>
              <p:nvPr/>
            </p:nvSpPr>
            <p:spPr>
              <a:xfrm>
                <a:off x="355261" y="1922713"/>
                <a:ext cx="5740739" cy="2663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𝑑𝑥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 </m:t>
                                          </m:r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sz="2400" b="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5FB7B20-26C4-CE8D-85CD-D3A94FD0E6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61" y="1922713"/>
                <a:ext cx="5740739" cy="26636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714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3B920-E352-9A7E-48F0-6072501F8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9BB98B-7729-01F1-1542-453C53DD9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Kinetic Energy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9445E52-316C-D8E6-1540-2598BAC2B8DA}"/>
                  </a:ext>
                </a:extLst>
              </p:cNvPr>
              <p:cNvSpPr txBox="1"/>
              <p:nvPr/>
            </p:nvSpPr>
            <p:spPr>
              <a:xfrm>
                <a:off x="355261" y="1922713"/>
                <a:ext cx="5740739" cy="3819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𝑑𝑥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 </m:t>
                                          </m:r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sz="2400" b="0" dirty="0">
                  <a:solidFill>
                    <a:srgbClr val="002060"/>
                  </a:solidFill>
                </a:endParaRPr>
              </a:p>
              <a:p>
                <a:r>
                  <a:rPr lang="en-US" altLang="zh-CN" sz="2400" b="0" dirty="0">
                    <a:solidFill>
                      <a:srgbClr val="002060"/>
                    </a:solidFill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400" b="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altLang="zh-CN" sz="2400" b="0" dirty="0">
                    <a:solidFill>
                      <a:srgbClr val="002060"/>
                    </a:solidFill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+2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</m:d>
                  </m:oMath>
                </a14:m>
                <a:endParaRPr lang="en-US" altLang="zh-CN" sz="2400" b="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altLang="zh-CN" sz="2400" b="0" dirty="0">
                    <a:solidFill>
                      <a:srgbClr val="002060"/>
                    </a:solidFill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altLang="zh-CN" sz="2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9445E52-316C-D8E6-1540-2598BAC2B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61" y="1922713"/>
                <a:ext cx="5740739" cy="3819187"/>
              </a:xfrm>
              <a:prstGeom prst="rect">
                <a:avLst/>
              </a:prstGeom>
              <a:blipFill>
                <a:blip r:embed="rId2"/>
                <a:stretch>
                  <a:fillRect b="-4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52769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776D0-7900-B4B2-3F81-3BE64E420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762F48-DF2F-4348-1502-7B23B3266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Kinetic Energy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C96841A-AF8B-0F5F-55BF-CFDC9E6E9BA1}"/>
                  </a:ext>
                </a:extLst>
              </p:cNvPr>
              <p:cNvSpPr txBox="1"/>
              <p:nvPr/>
            </p:nvSpPr>
            <p:spPr>
              <a:xfrm>
                <a:off x="6149435" y="1754559"/>
                <a:ext cx="5936909" cy="1590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is the mass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C96841A-AF8B-0F5F-55BF-CFDC9E6E9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435" y="1754559"/>
                <a:ext cx="5936909" cy="1590179"/>
              </a:xfrm>
              <a:prstGeom prst="rect">
                <a:avLst/>
              </a:prstGeom>
              <a:blipFill>
                <a:blip r:embed="rId2"/>
                <a:stretch>
                  <a:fillRect l="-1643" b="-7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89990D8D-A022-6AEF-621E-9DD6F3E4FA6C}"/>
                  </a:ext>
                </a:extLst>
              </p:cNvPr>
              <p:cNvSpPr txBox="1"/>
              <p:nvPr/>
            </p:nvSpPr>
            <p:spPr>
              <a:xfrm>
                <a:off x="355261" y="1922713"/>
                <a:ext cx="5740739" cy="3819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𝑑𝑥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 </m:t>
                                          </m:r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sz="2400" b="0" dirty="0">
                  <a:solidFill>
                    <a:srgbClr val="002060"/>
                  </a:solidFill>
                </a:endParaRPr>
              </a:p>
              <a:p>
                <a:r>
                  <a:rPr lang="en-US" altLang="zh-CN" sz="2400" b="0" dirty="0">
                    <a:solidFill>
                      <a:srgbClr val="002060"/>
                    </a:solidFill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400" b="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altLang="zh-CN" sz="2400" b="0" dirty="0">
                    <a:solidFill>
                      <a:srgbClr val="002060"/>
                    </a:solidFill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+2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</m:d>
                  </m:oMath>
                </a14:m>
                <a:endParaRPr lang="en-US" altLang="zh-CN" sz="2400" b="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altLang="zh-CN" sz="2400" b="0" dirty="0">
                    <a:solidFill>
                      <a:srgbClr val="002060"/>
                    </a:solidFill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altLang="zh-CN" sz="2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89990D8D-A022-6AEF-621E-9DD6F3E4F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61" y="1922713"/>
                <a:ext cx="5740739" cy="3819187"/>
              </a:xfrm>
              <a:prstGeom prst="rect">
                <a:avLst/>
              </a:prstGeom>
              <a:blipFill>
                <a:blip r:embed="rId3"/>
                <a:stretch>
                  <a:fillRect b="-4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F9529D4A-92ED-900B-4D64-93DC5CF40FEF}"/>
              </a:ext>
            </a:extLst>
          </p:cNvPr>
          <p:cNvCxnSpPr>
            <a:cxnSpLocks/>
          </p:cNvCxnSpPr>
          <p:nvPr/>
        </p:nvCxnSpPr>
        <p:spPr>
          <a:xfrm>
            <a:off x="5967389" y="1559382"/>
            <a:ext cx="0" cy="45514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3172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FBB3-07F5-6119-9988-2B0CFA930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550DD4-805A-70EA-29CA-1380259FA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Kinetic Energy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05F3F68-A47E-04FF-023A-2A36BFF41F5B}"/>
                  </a:ext>
                </a:extLst>
              </p:cNvPr>
              <p:cNvSpPr txBox="1"/>
              <p:nvPr/>
            </p:nvSpPr>
            <p:spPr>
              <a:xfrm>
                <a:off x="6149435" y="1754559"/>
                <a:ext cx="5936909" cy="4155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is the mass</a:t>
                </a: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altLang="zh-CN" sz="2400" b="0" dirty="0">
                  <a:solidFill>
                    <a:srgbClr val="00206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nary>
                        <m:nary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r>
                  <a:rPr lang="en-US" altLang="zh-CN" sz="2400" b="0" dirty="0">
                    <a:solidFill>
                      <a:srgbClr val="002060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05F3F68-A47E-04FF-023A-2A36BFF41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435" y="1754559"/>
                <a:ext cx="5936909" cy="4155497"/>
              </a:xfrm>
              <a:prstGeom prst="rect">
                <a:avLst/>
              </a:prstGeom>
              <a:blipFill>
                <a:blip r:embed="rId2"/>
                <a:stretch>
                  <a:fillRect l="-16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FB7587A-99E1-F3D6-14A5-1F77CB47BB45}"/>
                  </a:ext>
                </a:extLst>
              </p:cNvPr>
              <p:cNvSpPr txBox="1"/>
              <p:nvPr/>
            </p:nvSpPr>
            <p:spPr>
              <a:xfrm>
                <a:off x="355261" y="1922713"/>
                <a:ext cx="5740739" cy="3819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𝑑𝑥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 </m:t>
                                          </m:r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sz="2400" b="0" dirty="0">
                  <a:solidFill>
                    <a:srgbClr val="002060"/>
                  </a:solidFill>
                </a:endParaRPr>
              </a:p>
              <a:p>
                <a:r>
                  <a:rPr lang="en-US" altLang="zh-CN" sz="2400" b="0" dirty="0">
                    <a:solidFill>
                      <a:srgbClr val="002060"/>
                    </a:solidFill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400" b="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altLang="zh-CN" sz="2400" b="0" dirty="0">
                    <a:solidFill>
                      <a:srgbClr val="002060"/>
                    </a:solidFill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b="0" i="1" strike="sngStrike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altLang="zh-CN" sz="2400" b="0" i="1" strike="sngStrike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trike="sngStrike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400" b="0" i="1" strike="sngStrike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2400" b="0" i="1" strike="sngStrike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trike="sngStrike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trike="sngStrike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altLang="zh-CN" sz="2400" b="0" i="1" strike="sngStrike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trike="sngStrike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d>
                          <m:dPr>
                            <m:ctrlPr>
                              <a:rPr lang="en-US" altLang="zh-CN" sz="2400" b="0" i="1" strike="sngStrike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trike="sngStrike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zh-CN" sz="2400" b="0" i="1" strike="sngStrike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ctrlPr>
                              <a:rPr lang="en-US" altLang="zh-CN" sz="2400" b="0" i="1" strike="sngStrike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trike="sngStrike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altLang="zh-CN" sz="2400" b="0" i="1" strike="sngStrike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trike="sngStrike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trike="sngStrike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</m:d>
                  </m:oMath>
                </a14:m>
                <a:endParaRPr lang="en-US" altLang="zh-CN" sz="2400" b="0" i="1" strike="sngStrike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altLang="zh-CN" sz="2400" b="0" dirty="0">
                    <a:solidFill>
                      <a:srgbClr val="002060"/>
                    </a:solidFill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altLang="zh-CN" sz="2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FB7587A-99E1-F3D6-14A5-1F77CB47B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61" y="1922713"/>
                <a:ext cx="5740739" cy="3819187"/>
              </a:xfrm>
              <a:prstGeom prst="rect">
                <a:avLst/>
              </a:prstGeom>
              <a:blipFill>
                <a:blip r:embed="rId3"/>
                <a:stretch>
                  <a:fillRect b="-4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6ED504A4-E9E7-E4F8-2C31-3F440EB1D559}"/>
              </a:ext>
            </a:extLst>
          </p:cNvPr>
          <p:cNvCxnSpPr>
            <a:cxnSpLocks/>
          </p:cNvCxnSpPr>
          <p:nvPr/>
        </p:nvCxnSpPr>
        <p:spPr>
          <a:xfrm>
            <a:off x="5967389" y="1559382"/>
            <a:ext cx="0" cy="45514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216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F1716-0B47-4657-7400-0948F7FC5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E978A0-5EFF-736B-EF52-20FC61365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Kinetic Energy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BDB7A62-1E08-3D59-AE09-6E3014D7FA10}"/>
                  </a:ext>
                </a:extLst>
              </p:cNvPr>
              <p:cNvSpPr txBox="1"/>
              <p:nvPr/>
            </p:nvSpPr>
            <p:spPr>
              <a:xfrm>
                <a:off x="6149435" y="1754559"/>
                <a:ext cx="5936909" cy="4155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is the mass</a:t>
                </a: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altLang="zh-CN" sz="2400" b="0" dirty="0">
                  <a:solidFill>
                    <a:srgbClr val="00206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nary>
                        <m:nary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r>
                  <a:rPr lang="en-US" altLang="zh-CN" sz="2400" b="0" dirty="0">
                    <a:solidFill>
                      <a:srgbClr val="002060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BDB7A62-1E08-3D59-AE09-6E3014D7F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435" y="1754559"/>
                <a:ext cx="5936909" cy="4155497"/>
              </a:xfrm>
              <a:prstGeom prst="rect">
                <a:avLst/>
              </a:prstGeom>
              <a:blipFill>
                <a:blip r:embed="rId2"/>
                <a:stretch>
                  <a:fillRect l="-16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CD56AA0-17A7-F0FA-0AB4-DA5A8DB7E883}"/>
                  </a:ext>
                </a:extLst>
              </p:cNvPr>
              <p:cNvSpPr txBox="1"/>
              <p:nvPr/>
            </p:nvSpPr>
            <p:spPr>
              <a:xfrm>
                <a:off x="355261" y="1922713"/>
                <a:ext cx="5740739" cy="3819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𝑑𝑥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 </m:t>
                                          </m:r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sz="2400" b="0" dirty="0">
                  <a:solidFill>
                    <a:srgbClr val="002060"/>
                  </a:solidFill>
                </a:endParaRPr>
              </a:p>
              <a:p>
                <a:r>
                  <a:rPr lang="en-US" altLang="zh-CN" sz="2400" b="0" dirty="0">
                    <a:solidFill>
                      <a:srgbClr val="002060"/>
                    </a:solidFill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400" b="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altLang="zh-CN" sz="2400" b="0" dirty="0">
                    <a:solidFill>
                      <a:srgbClr val="002060"/>
                    </a:solidFill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b="0" i="1" strike="sngStrike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altLang="zh-CN" sz="2400" b="0" i="1" strike="sngStrike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trike="sngStrike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400" b="0" i="1" strike="sngStrike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2400" b="0" i="1" strike="sngStrike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trike="sngStrike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trike="sngStrike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altLang="zh-CN" sz="2400" b="0" i="1" strike="sngStrike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trike="sngStrike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d>
                          <m:dPr>
                            <m:ctrlPr>
                              <a:rPr lang="en-US" altLang="zh-CN" sz="2400" b="0" i="1" strike="sngStrike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trike="sngStrike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zh-CN" sz="2400" b="0" i="1" strike="sngStrike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ctrlPr>
                              <a:rPr lang="en-US" altLang="zh-CN" sz="2400" b="0" i="1" strike="sngStrike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trike="sngStrike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altLang="zh-CN" sz="2400" b="0" i="1" strike="sngStrike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trike="sngStrike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trike="sngStrike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</m:d>
                  </m:oMath>
                </a14:m>
                <a:endParaRPr lang="en-US" altLang="zh-CN" sz="2400" b="0" i="1" strike="sngStrike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altLang="zh-CN" sz="2400" b="0" dirty="0">
                    <a:solidFill>
                      <a:srgbClr val="002060"/>
                    </a:solidFill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altLang="zh-CN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CD56AA0-17A7-F0FA-0AB4-DA5A8DB7E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61" y="1922713"/>
                <a:ext cx="5740739" cy="3819187"/>
              </a:xfrm>
              <a:prstGeom prst="rect">
                <a:avLst/>
              </a:prstGeom>
              <a:blipFill>
                <a:blip r:embed="rId3"/>
                <a:stretch>
                  <a:fillRect b="-4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0C98A3CA-0E75-8AF5-E4E3-4AD81CBB94BB}"/>
              </a:ext>
            </a:extLst>
          </p:cNvPr>
          <p:cNvCxnSpPr>
            <a:cxnSpLocks/>
          </p:cNvCxnSpPr>
          <p:nvPr/>
        </p:nvCxnSpPr>
        <p:spPr>
          <a:xfrm>
            <a:off x="5967389" y="1559382"/>
            <a:ext cx="0" cy="45514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821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09C3A-981B-7A5D-42BA-452E130B9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C2408F-78E6-ED3B-3E71-77BB9C388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Rigid Body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5" name="内容占位符 4" descr="图片包含 滑雪, 照片, 不同, 挂&#10;&#10;AI 生成的内容可能不正确。">
            <a:extLst>
              <a:ext uri="{FF2B5EF4-FFF2-40B4-BE49-F238E27FC236}">
                <a16:creationId xmlns:a16="http://schemas.microsoft.com/office/drawing/2014/main" id="{2130BCF0-17CF-B43A-11F4-2A74F15F0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7385"/>
            <a:ext cx="4716668" cy="2803229"/>
          </a:xfr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C533346A-42DC-23F0-AC94-56304FF34EC5}"/>
              </a:ext>
            </a:extLst>
          </p:cNvPr>
          <p:cNvGrpSpPr/>
          <p:nvPr/>
        </p:nvGrpSpPr>
        <p:grpSpPr>
          <a:xfrm>
            <a:off x="880534" y="1875445"/>
            <a:ext cx="5010940" cy="4006943"/>
            <a:chOff x="880534" y="1875445"/>
            <a:chExt cx="5010940" cy="40069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EC20D03B-4A43-0DF0-EB09-89D75ECA3F2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EC20D03B-4A43-0DF0-EB09-89D75ECA3F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5CA72BD-210B-6C79-3761-7EA4D1A35804}"/>
                </a:ext>
              </a:extLst>
            </p:cNvPr>
            <p:cNvSpPr txBox="1">
              <a:spLocks/>
            </p:cNvSpPr>
            <p:nvPr/>
          </p:nvSpPr>
          <p:spPr>
            <a:xfrm>
              <a:off x="880534" y="5086591"/>
              <a:ext cx="1821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Reference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199BCD8-221A-C3C3-646A-45D04FFABDF4}"/>
                </a:ext>
              </a:extLst>
            </p:cNvPr>
            <p:cNvSpPr txBox="1">
              <a:spLocks/>
            </p:cNvSpPr>
            <p:nvPr/>
          </p:nvSpPr>
          <p:spPr>
            <a:xfrm>
              <a:off x="3733536" y="5079713"/>
              <a:ext cx="1410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World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8A93DD6B-58D8-5DA4-53E4-7C850BF1B205}"/>
                </a:ext>
              </a:extLst>
            </p:cNvPr>
            <p:cNvCxnSpPr>
              <a:cxnSpLocks/>
            </p:cNvCxnSpPr>
            <p:nvPr/>
          </p:nvCxnSpPr>
          <p:spPr>
            <a:xfrm>
              <a:off x="2854489" y="2060864"/>
              <a:ext cx="0" cy="382152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B3F81BB5-134E-85C3-CA90-4BFB1D1683D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B3F81BB5-134E-85C3-CA90-4BFB1D1683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6E3D875B-1F81-C4F8-B4D0-A490B462E4D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6E3D875B-1F81-C4F8-B4D0-A490B462E4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blipFill>
                  <a:blip r:embed="rId5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83CF190F-5893-F388-96AD-D6CA905C693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83CF190F-5893-F388-96AD-D6CA905C69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E9244932-6502-BDC0-8738-756BC4CD218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E9244932-6502-BDC0-8738-756BC4CD21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90C56ED2-DC83-AE1C-08BF-7A020823DD9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90C56ED2-DC83-AE1C-08BF-7A020823DD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blipFill>
                  <a:blip r:embed="rId8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5C323B80-0B6C-B4FA-B901-D81E5D8B1A0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5C323B80-0B6C-B4FA-B901-D81E5D8B1A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DE04D32C-58E6-C813-E76B-F525A566804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DE04D32C-58E6-C813-E76B-F525A56680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C465C009-70A6-9CA2-0FDE-91520B7569E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C465C009-70A6-9CA2-0FDE-91520B7569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blipFill>
                  <a:blip r:embed="rId11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6D6B7095-3446-0ADF-B80F-FB9E51942C5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6D6B7095-3446-0ADF-B80F-FB9E51942C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AF053EE-E139-E282-29C8-9A0563BF0489}"/>
                  </a:ext>
                </a:extLst>
              </p:cNvPr>
              <p:cNvSpPr txBox="1"/>
              <p:nvPr/>
            </p:nvSpPr>
            <p:spPr>
              <a:xfrm>
                <a:off x="6277429" y="1204672"/>
                <a:ext cx="5310217" cy="942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reference frame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 ;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 ;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world frame</a:t>
                </a: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AF053EE-E139-E282-29C8-9A0563BF0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429" y="1204672"/>
                <a:ext cx="5310217" cy="942181"/>
              </a:xfrm>
              <a:prstGeom prst="rect">
                <a:avLst/>
              </a:prstGeom>
              <a:blipFill>
                <a:blip r:embed="rId13"/>
                <a:stretch>
                  <a:fillRect t="-3247" b="-103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7610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10075-E530-960F-D5A4-5FE4957B2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1A7A5-DAA3-4EA1-5DA2-E7D887319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Kinetic Energy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AB8D6AC-AA24-B1AD-99DA-E9CB53450524}"/>
                  </a:ext>
                </a:extLst>
              </p:cNvPr>
              <p:cNvSpPr txBox="1"/>
              <p:nvPr/>
            </p:nvSpPr>
            <p:spPr>
              <a:xfrm>
                <a:off x="521949" y="1427413"/>
                <a:ext cx="74552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altLang="zh-CN" sz="24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AB8D6AC-AA24-B1AD-99DA-E9CB53450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49" y="1427413"/>
                <a:ext cx="7455239" cy="461665"/>
              </a:xfrm>
              <a:prstGeom prst="rect">
                <a:avLst/>
              </a:prstGeom>
              <a:blipFill>
                <a:blip r:embed="rId2"/>
                <a:stretch>
                  <a:fillRect l="-1145" t="-6579" b="-2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47575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A16E4-0F05-38B7-F8C4-9702B31DC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61E1C4-92C8-A146-A7D7-6340CA9F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Kinetic Energy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6F57C5C-EB9E-310A-997D-71355C5C1A02}"/>
                  </a:ext>
                </a:extLst>
              </p:cNvPr>
              <p:cNvSpPr txBox="1"/>
              <p:nvPr/>
            </p:nvSpPr>
            <p:spPr>
              <a:xfrm>
                <a:off x="521949" y="1427413"/>
                <a:ext cx="7455239" cy="2059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altLang="zh-CN" sz="24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chemeClr val="tx2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solidFill>
                    <a:schemeClr val="tx2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solidFill>
                    <a:schemeClr val="tx2"/>
                  </a:solidFill>
                </a:endParaRPr>
              </a:p>
              <a:p>
                <a:r>
                  <a:rPr lang="en-US" altLang="zh-CN" sz="2400" b="0" dirty="0">
                    <a:solidFill>
                      <a:schemeClr val="tx2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400" b="0" i="1" dirty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altLang="zh-CN" sz="2400" b="0" dirty="0">
                    <a:solidFill>
                      <a:schemeClr val="tx2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6F57C5C-EB9E-310A-997D-71355C5C1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49" y="1427413"/>
                <a:ext cx="7455239" cy="2059475"/>
              </a:xfrm>
              <a:prstGeom prst="rect">
                <a:avLst/>
              </a:prstGeom>
              <a:blipFill>
                <a:blip r:embed="rId2"/>
                <a:stretch>
                  <a:fillRect l="-1145" t="-14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60309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5AADD-3481-2A3A-1764-70AF6A16F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75B6B6-6937-34E5-BC96-B455E9E59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Kinetic Energy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85E4FC6-4A2A-022A-ADD1-91FB1A72CD52}"/>
                  </a:ext>
                </a:extLst>
              </p:cNvPr>
              <p:cNvSpPr txBox="1"/>
              <p:nvPr/>
            </p:nvSpPr>
            <p:spPr>
              <a:xfrm>
                <a:off x="521949" y="1427413"/>
                <a:ext cx="7455239" cy="2549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altLang="zh-CN" sz="24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chemeClr val="tx2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solidFill>
                    <a:schemeClr val="tx2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solidFill>
                    <a:schemeClr val="tx2"/>
                  </a:solidFill>
                </a:endParaRPr>
              </a:p>
              <a:p>
                <a:r>
                  <a:rPr lang="en-US" altLang="zh-CN" sz="2400" b="0" dirty="0">
                    <a:solidFill>
                      <a:schemeClr val="tx2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400" b="0" i="1" dirty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altLang="zh-CN" sz="2400" b="0" dirty="0">
                    <a:solidFill>
                      <a:schemeClr val="tx2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400" b="0" dirty="0">
                  <a:solidFill>
                    <a:schemeClr val="tx2"/>
                  </a:solidFill>
                </a:endParaRPr>
              </a:p>
              <a:p>
                <a:r>
                  <a:rPr lang="en-US" altLang="zh-CN" sz="2400" b="0" dirty="0">
                    <a:solidFill>
                      <a:schemeClr val="tx2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sSup>
                              <m:sSup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85E4FC6-4A2A-022A-ADD1-91FB1A72C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49" y="1427413"/>
                <a:ext cx="7455239" cy="2549288"/>
              </a:xfrm>
              <a:prstGeom prst="rect">
                <a:avLst/>
              </a:prstGeom>
              <a:blipFill>
                <a:blip r:embed="rId2"/>
                <a:stretch>
                  <a:fillRect l="-1145" t="-11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6681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A5F18-2079-210F-9E3E-A05EDADE4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5C3222-6283-EA01-0B50-1850B59DC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Kinetic Energy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5397F94-B909-C9B9-0BEC-3C740D8D337C}"/>
                  </a:ext>
                </a:extLst>
              </p:cNvPr>
              <p:cNvSpPr txBox="1"/>
              <p:nvPr/>
            </p:nvSpPr>
            <p:spPr>
              <a:xfrm>
                <a:off x="521949" y="1427413"/>
                <a:ext cx="7455239" cy="3523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altLang="zh-CN" sz="24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chemeClr val="tx2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solidFill>
                    <a:schemeClr val="tx2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solidFill>
                    <a:schemeClr val="tx2"/>
                  </a:solidFill>
                </a:endParaRPr>
              </a:p>
              <a:p>
                <a:r>
                  <a:rPr lang="en-US" altLang="zh-CN" sz="2400" b="0" dirty="0">
                    <a:solidFill>
                      <a:schemeClr val="tx2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400" b="0" i="1" dirty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altLang="zh-CN" sz="2400" b="0" dirty="0">
                    <a:solidFill>
                      <a:schemeClr val="tx2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400" b="0" dirty="0">
                  <a:solidFill>
                    <a:schemeClr val="tx2"/>
                  </a:solidFill>
                </a:endParaRPr>
              </a:p>
              <a:p>
                <a:r>
                  <a:rPr lang="en-US" altLang="zh-CN" sz="2400" b="0" dirty="0">
                    <a:solidFill>
                      <a:schemeClr val="tx2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sSup>
                              <m:sSup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400" b="0" dirty="0">
                  <a:solidFill>
                    <a:schemeClr val="tx2"/>
                  </a:solidFill>
                </a:endParaRPr>
              </a:p>
              <a:p>
                <a:r>
                  <a:rPr lang="en-US" altLang="zh-CN" sz="2400" b="0" dirty="0">
                    <a:solidFill>
                      <a:schemeClr val="tx2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/>
                                <m:e/>
                              </m:mr>
                              <m:mr>
                                <m:e/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/>
                              </m:mr>
                              <m:mr>
                                <m:e/>
                                <m:e/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sSup>
                          <m:sSup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sSup>
                          <m:sSup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altLang="zh-CN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5397F94-B909-C9B9-0BEC-3C740D8D3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49" y="1427413"/>
                <a:ext cx="7455239" cy="3523657"/>
              </a:xfrm>
              <a:prstGeom prst="rect">
                <a:avLst/>
              </a:prstGeom>
              <a:blipFill>
                <a:blip r:embed="rId2"/>
                <a:stretch>
                  <a:fillRect l="-1145" t="-8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92508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DDA59-B006-9CE1-C006-945B4813C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EE4B87-B118-263E-CD52-CE363F8DE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Kinetic Energy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4630690-C43E-BB59-F078-D1BBB5885563}"/>
                  </a:ext>
                </a:extLst>
              </p:cNvPr>
              <p:cNvSpPr txBox="1"/>
              <p:nvPr/>
            </p:nvSpPr>
            <p:spPr>
              <a:xfrm>
                <a:off x="521949" y="1427413"/>
                <a:ext cx="8336301" cy="1436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Define the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Inertia Tensor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: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en-US" altLang="zh-CN" sz="24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/>
                                      <m:e/>
                                    </m:mr>
                                    <m:mr>
                                      <m:e/>
                                      <m:e>
                                        <m:r>
                                          <a:rPr lang="en-US" altLang="zh-CN" sz="24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/>
                                    </m:mr>
                                    <m:mr>
                                      <m:e/>
                                      <m:e/>
                                      <m:e>
                                        <m:r>
                                          <a:rPr lang="en-US" altLang="zh-CN" sz="24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sSup>
                                <m:sSupPr>
                                  <m:ctrlP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4630690-C43E-BB59-F078-D1BBB5885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49" y="1427413"/>
                <a:ext cx="8336301" cy="1436034"/>
              </a:xfrm>
              <a:prstGeom prst="rect">
                <a:avLst/>
              </a:prstGeom>
              <a:blipFill>
                <a:blip r:embed="rId2"/>
                <a:stretch>
                  <a:fillRect l="-1024" t="-33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66234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E56C6-DCBC-99E8-FE10-57581309D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C4769C-6A4D-8968-03E9-DE9502DF6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Kinetic Energy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5EEC047-A494-2583-DB3A-0A9BA955198B}"/>
                  </a:ext>
                </a:extLst>
              </p:cNvPr>
              <p:cNvSpPr txBox="1"/>
              <p:nvPr/>
            </p:nvSpPr>
            <p:spPr>
              <a:xfrm>
                <a:off x="521949" y="1427413"/>
                <a:ext cx="8336301" cy="3088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Define the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Inertia Tensor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: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en-US" altLang="zh-CN" sz="24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/>
                                      <m:e/>
                                    </m:mr>
                                    <m:mr>
                                      <m:e/>
                                      <m:e>
                                        <m:r>
                                          <a:rPr lang="en-US" altLang="zh-CN" sz="24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/>
                                    </m:mr>
                                    <m:mr>
                                      <m:e/>
                                      <m:e/>
                                      <m:e>
                                        <m:r>
                                          <a:rPr lang="en-US" altLang="zh-CN" sz="24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sSup>
                                <m:sSupPr>
                                  <m:ctrlP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ctrlP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en-US" altLang="zh-CN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5EEC047-A494-2583-DB3A-0A9BA9551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49" y="1427413"/>
                <a:ext cx="8336301" cy="3088025"/>
              </a:xfrm>
              <a:prstGeom prst="rect">
                <a:avLst/>
              </a:prstGeom>
              <a:blipFill>
                <a:blip r:embed="rId2"/>
                <a:stretch>
                  <a:fillRect l="-1024" t="-15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92111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CD959-0A7C-0D88-86A9-E492D42F8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1B2F9C-F3A1-36B3-9073-B70C314F3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Kinetic Energy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64A966B-06EF-B555-0AD6-D47780D318C7}"/>
                  </a:ext>
                </a:extLst>
              </p:cNvPr>
              <p:cNvSpPr txBox="1"/>
              <p:nvPr/>
            </p:nvSpPr>
            <p:spPr>
              <a:xfrm>
                <a:off x="521949" y="1427413"/>
                <a:ext cx="8336301" cy="414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Define the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Inertia Tensor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: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en-US" altLang="zh-CN" sz="24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/>
                                      <m:e/>
                                    </m:mr>
                                    <m:mr>
                                      <m:e/>
                                      <m:e>
                                        <m:r>
                                          <a:rPr lang="en-US" altLang="zh-CN" sz="24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/>
                                    </m:mr>
                                    <m:mr>
                                      <m:e/>
                                      <m:e/>
                                      <m:e>
                                        <m:r>
                                          <a:rPr lang="en-US" altLang="zh-CN" sz="24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sSup>
                                <m:sSupPr>
                                  <m:ctrlP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ctrlP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en-US" altLang="zh-CN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64A966B-06EF-B555-0AD6-D47780D31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49" y="1427413"/>
                <a:ext cx="8336301" cy="4148828"/>
              </a:xfrm>
              <a:prstGeom prst="rect">
                <a:avLst/>
              </a:prstGeom>
              <a:blipFill>
                <a:blip r:embed="rId2"/>
                <a:stretch>
                  <a:fillRect l="-1024" t="-11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51358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B6F11-9CDF-239F-2782-FD7AE7362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C8EC62-419C-6AF4-0DE2-EEAE6C49E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Momentum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495164E-E96E-11CE-B79F-A4558DC4890B}"/>
                  </a:ext>
                </a:extLst>
              </p:cNvPr>
              <p:cNvSpPr txBox="1"/>
              <p:nvPr/>
            </p:nvSpPr>
            <p:spPr>
              <a:xfrm>
                <a:off x="521949" y="1427413"/>
                <a:ext cx="537878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Linear Momentum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≔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495164E-E96E-11CE-B79F-A4558DC48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49" y="1427413"/>
                <a:ext cx="5378789" cy="830997"/>
              </a:xfrm>
              <a:prstGeom prst="rect">
                <a:avLst/>
              </a:prstGeom>
              <a:blipFill>
                <a:blip r:embed="rId2"/>
                <a:stretch>
                  <a:fillRect l="-1587" t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27134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6D11D-3006-AE27-4EAA-D7E6E4E64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AA61-4BBF-4800-6CEC-1581A75AB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Momentum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EB31585-146D-29B5-4D74-41840A1BA0B2}"/>
                  </a:ext>
                </a:extLst>
              </p:cNvPr>
              <p:cNvSpPr txBox="1"/>
              <p:nvPr/>
            </p:nvSpPr>
            <p:spPr>
              <a:xfrm>
                <a:off x="521949" y="1427413"/>
                <a:ext cx="5378789" cy="2655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Linear Momentum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≔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Conservation law: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𝑑𝑃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en-US" altLang="zh-CN" sz="2400" b="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𝑑𝑃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EB31585-146D-29B5-4D74-41840A1BA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49" y="1427413"/>
                <a:ext cx="5378789" cy="2655727"/>
              </a:xfrm>
              <a:prstGeom prst="rect">
                <a:avLst/>
              </a:prstGeom>
              <a:blipFill>
                <a:blip r:embed="rId2"/>
                <a:stretch>
                  <a:fillRect l="-1587" t="-18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81212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1DA20-C94D-8686-A09C-DE97A30AF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B8B252-19FD-DA08-5E1A-8690488E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Momentum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78C9596-1546-57B1-C7BB-4251FAE6A602}"/>
                  </a:ext>
                </a:extLst>
              </p:cNvPr>
              <p:cNvSpPr txBox="1"/>
              <p:nvPr/>
            </p:nvSpPr>
            <p:spPr>
              <a:xfrm>
                <a:off x="521949" y="1427413"/>
                <a:ext cx="5378789" cy="4290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Linear Momentum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≔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Conservation law: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𝑑𝑃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en-US" altLang="zh-CN" sz="2400" b="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𝑑𝑃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Total force: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78C9596-1546-57B1-C7BB-4251FAE6A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49" y="1427413"/>
                <a:ext cx="5378789" cy="4290598"/>
              </a:xfrm>
              <a:prstGeom prst="rect">
                <a:avLst/>
              </a:prstGeom>
              <a:blipFill>
                <a:blip r:embed="rId2"/>
                <a:stretch>
                  <a:fillRect l="-1587" t="-11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6801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60C20-98E4-EBE2-8492-4975B4F9C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2B0008-F75F-3B3B-8497-593308C6A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Rigid Body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5" name="内容占位符 4" descr="图片包含 滑雪, 照片, 不同, 挂&#10;&#10;AI 生成的内容可能不正确。">
            <a:extLst>
              <a:ext uri="{FF2B5EF4-FFF2-40B4-BE49-F238E27FC236}">
                <a16:creationId xmlns:a16="http://schemas.microsoft.com/office/drawing/2014/main" id="{AFE65A39-8064-5DA1-25AC-F1E8F2BA0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7385"/>
            <a:ext cx="4716668" cy="2803229"/>
          </a:xfr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2FE1084-BA7C-5211-9CFC-CD6BC2A9FB38}"/>
              </a:ext>
            </a:extLst>
          </p:cNvPr>
          <p:cNvGrpSpPr/>
          <p:nvPr/>
        </p:nvGrpSpPr>
        <p:grpSpPr>
          <a:xfrm>
            <a:off x="880534" y="1875445"/>
            <a:ext cx="5010940" cy="4006943"/>
            <a:chOff x="880534" y="1875445"/>
            <a:chExt cx="5010940" cy="40069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6C1DAD0E-FFDC-DDBE-45DE-4C7C35CD8C3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6C1DAD0E-FFDC-DDBE-45DE-4C7C35CD8C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6000861C-CA58-D925-0DAF-05FD05059C2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6000861C-CA58-D925-0DAF-05FD05059C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D46CA7F-2EC3-998E-0A30-573C3B105456}"/>
                </a:ext>
              </a:extLst>
            </p:cNvPr>
            <p:cNvSpPr txBox="1">
              <a:spLocks/>
            </p:cNvSpPr>
            <p:nvPr/>
          </p:nvSpPr>
          <p:spPr>
            <a:xfrm>
              <a:off x="880534" y="5086591"/>
              <a:ext cx="1821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Reference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C84EDC6-43D0-0331-745D-D12CA452D332}"/>
                </a:ext>
              </a:extLst>
            </p:cNvPr>
            <p:cNvSpPr txBox="1">
              <a:spLocks/>
            </p:cNvSpPr>
            <p:nvPr/>
          </p:nvSpPr>
          <p:spPr>
            <a:xfrm>
              <a:off x="3733536" y="5079713"/>
              <a:ext cx="1410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World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D9690EC4-FE09-0F39-7C7F-6763241F326B}"/>
                </a:ext>
              </a:extLst>
            </p:cNvPr>
            <p:cNvCxnSpPr>
              <a:cxnSpLocks/>
            </p:cNvCxnSpPr>
            <p:nvPr/>
          </p:nvCxnSpPr>
          <p:spPr>
            <a:xfrm>
              <a:off x="2854489" y="2060864"/>
              <a:ext cx="0" cy="382152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13ED8C8C-8E56-D811-DBF4-C0341A96967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13ED8C8C-8E56-D811-DBF4-C0341A9696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A5CB0675-61E7-3FA2-9709-B093291AFE2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A5CB0675-61E7-3FA2-9709-B093291AFE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blipFill>
                  <a:blip r:embed="rId6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1122715F-7511-5B63-6D0A-858ACEFD704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1122715F-7511-5B63-6D0A-858ACEFD70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1A0139AA-2246-8F6A-9071-32F8DC37FE7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1A0139AA-2246-8F6A-9071-32F8DC37FE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758933D5-0813-01CC-CCF5-41457F8E1E5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758933D5-0813-01CC-CCF5-41457F8E1E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blipFill>
                  <a:blip r:embed="rId9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69876E64-48A2-348C-6C19-F621A9D2136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69876E64-48A2-348C-6C19-F621A9D213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02085B47-BEBB-7FE9-1994-D28557FCBF4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02085B47-BEBB-7FE9-1994-D28557FCBF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B819394E-B68E-3EE0-FEB9-C51E0539D67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B819394E-B68E-3EE0-FEB9-C51E0539D6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blipFill>
                  <a:blip r:embed="rId12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C08920AB-DFC3-8AB2-F5D2-404F387C225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C08920AB-DFC3-8AB2-F5D2-404F387C22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854A84C-DACA-0D6F-25C3-E2B4D86B4E72}"/>
                  </a:ext>
                </a:extLst>
              </p:cNvPr>
              <p:cNvSpPr txBox="1"/>
              <p:nvPr/>
            </p:nvSpPr>
            <p:spPr>
              <a:xfrm>
                <a:off x="6277429" y="1204672"/>
                <a:ext cx="5310217" cy="1311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reference frame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 ;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 ;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world frame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ref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volume of the reference object</a:t>
                </a: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854A84C-DACA-0D6F-25C3-E2B4D86B4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429" y="1204672"/>
                <a:ext cx="5310217" cy="1311513"/>
              </a:xfrm>
              <a:prstGeom prst="rect">
                <a:avLst/>
              </a:prstGeom>
              <a:blipFill>
                <a:blip r:embed="rId14"/>
                <a:stretch>
                  <a:fillRect l="-1607" t="-2326" b="-97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44335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69159-7832-5EB9-89C6-66443CBEB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8C99B-6320-34A3-23F7-EE0BAFC2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Momentum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2C2E634-B510-FC52-7B4E-B4F201BBABF3}"/>
                  </a:ext>
                </a:extLst>
              </p:cNvPr>
              <p:cNvSpPr txBox="1"/>
              <p:nvPr/>
            </p:nvSpPr>
            <p:spPr>
              <a:xfrm>
                <a:off x="521949" y="1427413"/>
                <a:ext cx="5378789" cy="4290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Linear Momentum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≔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Conservation law: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𝑑𝑃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en-US" altLang="zh-CN" sz="2400" b="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𝑑𝑃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Total force: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2C2E634-B510-FC52-7B4E-B4F201BBA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49" y="1427413"/>
                <a:ext cx="5378789" cy="4290598"/>
              </a:xfrm>
              <a:prstGeom prst="rect">
                <a:avLst/>
              </a:prstGeom>
              <a:blipFill>
                <a:blip r:embed="rId2"/>
                <a:stretch>
                  <a:fillRect l="-1587" t="-11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02259981-7315-7851-79D1-111C1FF65E84}"/>
              </a:ext>
            </a:extLst>
          </p:cNvPr>
          <p:cNvCxnSpPr>
            <a:cxnSpLocks/>
          </p:cNvCxnSpPr>
          <p:nvPr/>
        </p:nvCxnSpPr>
        <p:spPr>
          <a:xfrm>
            <a:off x="5967389" y="1559382"/>
            <a:ext cx="0" cy="45514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64BD9DCD-F13C-3FBF-79B1-93F1E0E249B0}"/>
                  </a:ext>
                </a:extLst>
              </p:cNvPr>
              <p:cNvSpPr txBox="1"/>
              <p:nvPr/>
            </p:nvSpPr>
            <p:spPr>
              <a:xfrm>
                <a:off x="6034041" y="1426076"/>
                <a:ext cx="537878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Angular Momentum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≔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64BD9DCD-F13C-3FBF-79B1-93F1E0E24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4041" y="1426076"/>
                <a:ext cx="5378789" cy="830997"/>
              </a:xfrm>
              <a:prstGeom prst="rect">
                <a:avLst/>
              </a:prstGeom>
              <a:blipFill>
                <a:blip r:embed="rId3"/>
                <a:stretch>
                  <a:fillRect l="-1587" t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94516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20E97-8812-64F1-E0D3-2678DA141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91486D-85DD-2CB2-9145-024169149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Momentum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B2D1F55-3AD0-63D6-1310-EA6D73495EFB}"/>
                  </a:ext>
                </a:extLst>
              </p:cNvPr>
              <p:cNvSpPr txBox="1"/>
              <p:nvPr/>
            </p:nvSpPr>
            <p:spPr>
              <a:xfrm>
                <a:off x="521949" y="1427413"/>
                <a:ext cx="5378789" cy="4290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Linear Momentum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≔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Conservation law: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𝑑𝑃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en-US" altLang="zh-CN" sz="2400" b="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𝑑𝑃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Total force: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B2D1F55-3AD0-63D6-1310-EA6D73495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49" y="1427413"/>
                <a:ext cx="5378789" cy="4290598"/>
              </a:xfrm>
              <a:prstGeom prst="rect">
                <a:avLst/>
              </a:prstGeom>
              <a:blipFill>
                <a:blip r:embed="rId2"/>
                <a:stretch>
                  <a:fillRect l="-1587" t="-11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9CE0F8E-62A6-1D9D-ED8F-4ABA35CD8FFF}"/>
              </a:ext>
            </a:extLst>
          </p:cNvPr>
          <p:cNvCxnSpPr>
            <a:cxnSpLocks/>
          </p:cNvCxnSpPr>
          <p:nvPr/>
        </p:nvCxnSpPr>
        <p:spPr>
          <a:xfrm>
            <a:off x="5967389" y="1559382"/>
            <a:ext cx="0" cy="45514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8C49165-AEB8-E604-F188-16BB166F4394}"/>
                  </a:ext>
                </a:extLst>
              </p:cNvPr>
              <p:cNvSpPr txBox="1"/>
              <p:nvPr/>
            </p:nvSpPr>
            <p:spPr>
              <a:xfrm>
                <a:off x="6034041" y="1426076"/>
                <a:ext cx="5378789" cy="3025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Angular Momentum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≔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Conservation law: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𝑑𝐿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en-US" altLang="zh-CN" sz="2400" b="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𝑑𝐿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8C49165-AEB8-E604-F188-16BB166F4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4041" y="1426076"/>
                <a:ext cx="5378789" cy="3025059"/>
              </a:xfrm>
              <a:prstGeom prst="rect">
                <a:avLst/>
              </a:prstGeom>
              <a:blipFill>
                <a:blip r:embed="rId3"/>
                <a:stretch>
                  <a:fillRect l="-1587" t="-16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11185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02B53-B25A-DEFD-7DD9-5019E75EA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1D4E2D-62FF-83D4-4EB2-5EA02F95D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Momentum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099BD7B-1A83-EBAF-4410-844218E335C7}"/>
                  </a:ext>
                </a:extLst>
              </p:cNvPr>
              <p:cNvSpPr txBox="1"/>
              <p:nvPr/>
            </p:nvSpPr>
            <p:spPr>
              <a:xfrm>
                <a:off x="521949" y="1427413"/>
                <a:ext cx="5378789" cy="4290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Linear Momentum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≔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Conservation law: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𝑑𝑃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en-US" altLang="zh-CN" sz="2400" b="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𝑑𝑃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Total force: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099BD7B-1A83-EBAF-4410-844218E33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49" y="1427413"/>
                <a:ext cx="5378789" cy="4290598"/>
              </a:xfrm>
              <a:prstGeom prst="rect">
                <a:avLst/>
              </a:prstGeom>
              <a:blipFill>
                <a:blip r:embed="rId2"/>
                <a:stretch>
                  <a:fillRect l="-1587" t="-11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CE9EF467-2643-BC5C-12E6-F315726C32FF}"/>
              </a:ext>
            </a:extLst>
          </p:cNvPr>
          <p:cNvCxnSpPr>
            <a:cxnSpLocks/>
          </p:cNvCxnSpPr>
          <p:nvPr/>
        </p:nvCxnSpPr>
        <p:spPr>
          <a:xfrm>
            <a:off x="5967389" y="1559382"/>
            <a:ext cx="0" cy="45514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9D9B46A-C53A-56C8-C597-925EEAED0828}"/>
                  </a:ext>
                </a:extLst>
              </p:cNvPr>
              <p:cNvSpPr txBox="1"/>
              <p:nvPr/>
            </p:nvSpPr>
            <p:spPr>
              <a:xfrm>
                <a:off x="6034041" y="1426076"/>
                <a:ext cx="5378789" cy="4290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Angular Momentum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≔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Conservation law: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𝑑𝐿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en-US" altLang="zh-CN" sz="2400" b="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𝑑𝐿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Total torque: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9D9B46A-C53A-56C8-C597-925EEAED0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4041" y="1426076"/>
                <a:ext cx="5378789" cy="4290598"/>
              </a:xfrm>
              <a:prstGeom prst="rect">
                <a:avLst/>
              </a:prstGeom>
              <a:blipFill>
                <a:blip r:embed="rId3"/>
                <a:stretch>
                  <a:fillRect l="-1587" t="-11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36651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42C56-27AC-AF52-1B92-8B5FE1334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FD58A5-DDEB-1FD8-E767-BADA80EEF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Rigid Body Equation of Motion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5" name="内容占位符 4" descr="图片包含 滑雪, 照片, 不同, 挂&#10;&#10;AI 生成的内容可能不正确。">
            <a:extLst>
              <a:ext uri="{FF2B5EF4-FFF2-40B4-BE49-F238E27FC236}">
                <a16:creationId xmlns:a16="http://schemas.microsoft.com/office/drawing/2014/main" id="{36440D88-A137-D2AD-99FA-92AD9EA13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7385"/>
            <a:ext cx="4716668" cy="2803229"/>
          </a:xfr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E7CF62CA-6B42-C29B-9C7C-0C35A88D40F1}"/>
              </a:ext>
            </a:extLst>
          </p:cNvPr>
          <p:cNvGrpSpPr/>
          <p:nvPr/>
        </p:nvGrpSpPr>
        <p:grpSpPr>
          <a:xfrm>
            <a:off x="880534" y="1875445"/>
            <a:ext cx="5126387" cy="4006943"/>
            <a:chOff x="880534" y="1875445"/>
            <a:chExt cx="5126387" cy="40069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BFA39BB1-A3CF-D342-35DB-C5F09A6111F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BFA39BB1-A3CF-D342-35DB-C5F09A6111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6D37826B-41AC-7058-78B6-F3C124BF3E4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6D37826B-41AC-7058-78B6-F3C124BF3E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A1FD95DF-5604-1F0A-B73A-61686FB361B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A1FD95DF-5604-1F0A-B73A-61686FB361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559CE4A0-DF3C-59A8-A54D-BD48C6C4A3B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559CE4A0-DF3C-59A8-A54D-BD48C6C4A3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9D0A590-6E21-FD63-444E-4415607F2BAC}"/>
                </a:ext>
              </a:extLst>
            </p:cNvPr>
            <p:cNvSpPr txBox="1">
              <a:spLocks/>
            </p:cNvSpPr>
            <p:nvPr/>
          </p:nvSpPr>
          <p:spPr>
            <a:xfrm>
              <a:off x="880534" y="5086591"/>
              <a:ext cx="1821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Reference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C922923-1994-9493-D5EA-AB291EE04C56}"/>
                </a:ext>
              </a:extLst>
            </p:cNvPr>
            <p:cNvSpPr txBox="1">
              <a:spLocks/>
            </p:cNvSpPr>
            <p:nvPr/>
          </p:nvSpPr>
          <p:spPr>
            <a:xfrm>
              <a:off x="3733536" y="5079713"/>
              <a:ext cx="1410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World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F4A8EF89-87F5-D75F-7B80-CFEDBCBD31D5}"/>
                </a:ext>
              </a:extLst>
            </p:cNvPr>
            <p:cNvCxnSpPr>
              <a:cxnSpLocks/>
            </p:cNvCxnSpPr>
            <p:nvPr/>
          </p:nvCxnSpPr>
          <p:spPr>
            <a:xfrm>
              <a:off x="2854489" y="2060864"/>
              <a:ext cx="0" cy="382152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764A2009-FA39-5B1D-FFCC-EDF2EE544DA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764A2009-FA39-5B1D-FFCC-EDF2EE544D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A72387AA-9574-EC4E-3ACC-080F5CA4090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A72387AA-9574-EC4E-3ACC-080F5CA409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2CFE9CB1-F2B1-65BB-FDC0-1E0ACF82A1B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2CFE9CB1-F2B1-65BB-FDC0-1E0ACF82A1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EA006267-777C-5557-A3DC-EA80B18C720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EA006267-777C-5557-A3DC-EA80B18C72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blipFill>
                  <a:blip r:embed="rId10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B301EF8F-AF0D-AACA-1B6C-4F8527878AE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B301EF8F-AF0D-AACA-1B6C-4F8527878A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6B9F234D-5FAF-7362-8CFA-3AAE58CE0D3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6B9F234D-5FAF-7362-8CFA-3AAE58CE0D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33999DE3-96B5-EC6A-B337-CDC135D97FC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33999DE3-96B5-EC6A-B337-CDC135D97F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blipFill>
                  <a:blip r:embed="rId13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5EAC3AFA-A894-47D5-E0B0-CDABB0D6042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5EAC3AFA-A894-47D5-E0B0-CDABB0D604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1438F644-A155-ED99-BCB6-2894D3FE02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1438F644-A155-ED99-BCB6-2894D3FE02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B9423F2A-8433-D245-932B-5577BCB6FE3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B9423F2A-8433-D245-932B-5577BCB6FE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blipFill>
                  <a:blip r:embed="rId16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69BB7B9D-9155-4096-FD39-1701A059E0A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69BB7B9D-9155-4096-FD39-1701A059E0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13E465B-7751-F9C1-2FE0-23549963CF61}"/>
                  </a:ext>
                </a:extLst>
              </p:cNvPr>
              <p:cNvSpPr txBox="1"/>
              <p:nvPr/>
            </p:nvSpPr>
            <p:spPr>
              <a:xfrm>
                <a:off x="6115017" y="2933192"/>
                <a:ext cx="5156311" cy="1600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d>
                                            <m:dPr>
                                              <m:begChr m:val="["/>
                                              <m:endChr m:val="]"/>
                                              <m:ctrlPr>
                                                <a:rPr lang="en-US" altLang="zh-CN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altLang="zh-CN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altLang="zh-CN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altLang="zh-CN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×</m:t>
                                          </m:r>
                                        </m:sub>
                                      </m:s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13E465B-7751-F9C1-2FE0-23549963C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17" y="2933192"/>
                <a:ext cx="5156311" cy="160018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15006DFA-EDEE-D139-CA3B-50061F9735E1}"/>
              </a:ext>
            </a:extLst>
          </p:cNvPr>
          <p:cNvSpPr/>
          <p:nvPr/>
        </p:nvSpPr>
        <p:spPr>
          <a:xfrm>
            <a:off x="6514935" y="2713343"/>
            <a:ext cx="4346353" cy="20593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3070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548EE-003A-F37D-4162-D80C57F74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6058F6-0BFE-85B7-581A-D32D39329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Rotation Representation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A29C1D9A-B0A5-9BB5-A564-DD6BBEFB4725}"/>
                  </a:ext>
                </a:extLst>
              </p:cNvPr>
              <p:cNvSpPr txBox="1"/>
              <p:nvPr/>
            </p:nvSpPr>
            <p:spPr>
              <a:xfrm>
                <a:off x="521949" y="1427413"/>
                <a:ext cx="725045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How to parameterize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?</a:t>
                </a: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A29C1D9A-B0A5-9BB5-A564-DD6BBEFB4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49" y="1427413"/>
                <a:ext cx="7250451" cy="830997"/>
              </a:xfrm>
              <a:prstGeom prst="rect">
                <a:avLst/>
              </a:prstGeom>
              <a:blipFill>
                <a:blip r:embed="rId2"/>
                <a:stretch>
                  <a:fillRect l="-1177" t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34607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57712-877D-DED0-E431-3EE211573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30D1FC-D8A9-AD6A-C9BD-78E220846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Rotation Representation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A4F8BDAC-1DD5-8564-4744-FEFEB21304AC}"/>
                  </a:ext>
                </a:extLst>
              </p:cNvPr>
              <p:cNvSpPr txBox="1"/>
              <p:nvPr/>
            </p:nvSpPr>
            <p:spPr>
              <a:xfrm>
                <a:off x="521949" y="1427413"/>
                <a:ext cx="725045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How to parameterize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?</a:t>
                </a: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Euler angles: 3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DoFs</a:t>
                </a:r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A4F8BDAC-1DD5-8564-4744-FEFEB21304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49" y="1427413"/>
                <a:ext cx="7250451" cy="1569660"/>
              </a:xfrm>
              <a:prstGeom prst="rect">
                <a:avLst/>
              </a:prstGeom>
              <a:blipFill>
                <a:blip r:embed="rId2"/>
                <a:stretch>
                  <a:fillRect l="-1177" t="-31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55110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8A68B-54A8-595E-F5AF-B54E1CE27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2DC4E4-C17F-89D5-857B-E46D3DD7A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Rotation Representation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2C8F07-3C21-971A-56BE-496F2B1C90C7}"/>
                  </a:ext>
                </a:extLst>
              </p:cNvPr>
              <p:cNvSpPr txBox="1"/>
              <p:nvPr/>
            </p:nvSpPr>
            <p:spPr>
              <a:xfrm>
                <a:off x="521949" y="1427413"/>
                <a:ext cx="7250451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How to parameterize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?</a:t>
                </a: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Euler angles: 3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DoFs</a:t>
                </a:r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Quaternion: 4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DoFs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(Used in Bullet3)</a:t>
                </a: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2C8F07-3C21-971A-56BE-496F2B1C9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49" y="1427413"/>
                <a:ext cx="7250451" cy="2308324"/>
              </a:xfrm>
              <a:prstGeom prst="rect">
                <a:avLst/>
              </a:prstGeom>
              <a:blipFill>
                <a:blip r:embed="rId2"/>
                <a:stretch>
                  <a:fillRect l="-1177" t="-2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95623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9CE21-C95F-272D-4ADA-033B3EADB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DC6D64-C1A2-12B8-A241-D309F35C6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Rotation Representation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6A569FE5-D5B3-ECE8-3989-9A8DF35743D1}"/>
                  </a:ext>
                </a:extLst>
              </p:cNvPr>
              <p:cNvSpPr txBox="1"/>
              <p:nvPr/>
            </p:nvSpPr>
            <p:spPr>
              <a:xfrm>
                <a:off x="521949" y="1427413"/>
                <a:ext cx="7250451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How to parameterize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?</a:t>
                </a: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Euler angles: 3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DoFs</a:t>
                </a:r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Quaternion: 4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DoFs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(Used in Bullet3)</a:t>
                </a: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Axis-angle: 3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DoFs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(Used in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RigidIPC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  <a:p>
                <a:r>
                  <a:rPr lang="en-US" altLang="zh-CN" sz="2400" b="0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6A569FE5-D5B3-ECE8-3989-9A8DF3574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49" y="1427413"/>
                <a:ext cx="7250451" cy="3046988"/>
              </a:xfrm>
              <a:prstGeom prst="rect">
                <a:avLst/>
              </a:prstGeom>
              <a:blipFill>
                <a:blip r:embed="rId2"/>
                <a:stretch>
                  <a:fillRect l="-1177" t="-1600" b="-4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27507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F8D7A-D402-DB7A-96FA-C3758C58B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2CF08-469C-EBE9-0A18-B61A61BB4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Rotation Representation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9EC4E7D-AAFC-D0E4-1E4C-9D58674FC5D6}"/>
                  </a:ext>
                </a:extLst>
              </p:cNvPr>
              <p:cNvSpPr txBox="1"/>
              <p:nvPr/>
            </p:nvSpPr>
            <p:spPr>
              <a:xfrm>
                <a:off x="521949" y="1427413"/>
                <a:ext cx="7250451" cy="4325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How to parameterize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?</a:t>
                </a: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Euler angles: 3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DoFs</a:t>
                </a:r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Quaternion: 4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DoFs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(Used in Bullet3)</a:t>
                </a: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Axis-angle: 3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DoFs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(Used in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RigidIPC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  <a:p>
                <a:r>
                  <a:rPr lang="en-US" altLang="zh-CN" sz="2400" b="0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Gibbs vector: 3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DoFs</a:t>
                </a:r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2400" b="0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func>
                      <m:func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num>
                          <m:den>
                            <m: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func>
                  </m:oMath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9EC4E7D-AAFC-D0E4-1E4C-9D58674FC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49" y="1427413"/>
                <a:ext cx="7250451" cy="4325287"/>
              </a:xfrm>
              <a:prstGeom prst="rect">
                <a:avLst/>
              </a:prstGeom>
              <a:blipFill>
                <a:blip r:embed="rId2"/>
                <a:stretch>
                  <a:fillRect l="-1177" t="-11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38009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C2179-1118-25D4-179F-5519A3B50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E72796-8BA0-41A7-1D71-21C422D93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Rotation Representation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9ABC753-8FD5-F527-BF45-12035CF456E3}"/>
                  </a:ext>
                </a:extLst>
              </p:cNvPr>
              <p:cNvSpPr txBox="1"/>
              <p:nvPr/>
            </p:nvSpPr>
            <p:spPr>
              <a:xfrm>
                <a:off x="521949" y="1427413"/>
                <a:ext cx="7250451" cy="5063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How to parameterize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?</a:t>
                </a: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Euler angles: 3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DoFs</a:t>
                </a:r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Quaternion: 4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DoFs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(Used in Bullet3)</a:t>
                </a: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Axis-angle: 3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DoFs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(Used in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RigidIPC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  <a:p>
                <a:r>
                  <a:rPr lang="en-US" altLang="zh-CN" sz="2400" b="0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Gibbs vector: 3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DoFs</a:t>
                </a:r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2400" b="0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func>
                      <m:func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num>
                          <m:den>
                            <m: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func>
                  </m:oMath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Matrix: 9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DoFs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        (Used in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AffineBodyIPC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9ABC753-8FD5-F527-BF45-12035CF45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49" y="1427413"/>
                <a:ext cx="7250451" cy="5063950"/>
              </a:xfrm>
              <a:prstGeom prst="rect">
                <a:avLst/>
              </a:prstGeom>
              <a:blipFill>
                <a:blip r:embed="rId2"/>
                <a:stretch>
                  <a:fillRect l="-1177" t="-963" b="-16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4778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887D9-6E30-96A0-ADA6-328E16521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57B7A4-3D9D-1C6A-6118-34DC493CC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Rigid Body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5" name="内容占位符 4" descr="图片包含 滑雪, 照片, 不同, 挂&#10;&#10;AI 生成的内容可能不正确。">
            <a:extLst>
              <a:ext uri="{FF2B5EF4-FFF2-40B4-BE49-F238E27FC236}">
                <a16:creationId xmlns:a16="http://schemas.microsoft.com/office/drawing/2014/main" id="{A0F63EDF-55DE-07B8-8B6D-94A8F1970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7385"/>
            <a:ext cx="4716668" cy="2803229"/>
          </a:xfr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04CAA52E-E7C3-2F8F-BEC7-A3D1F52448DE}"/>
              </a:ext>
            </a:extLst>
          </p:cNvPr>
          <p:cNvGrpSpPr/>
          <p:nvPr/>
        </p:nvGrpSpPr>
        <p:grpSpPr>
          <a:xfrm>
            <a:off x="880534" y="1875445"/>
            <a:ext cx="5010940" cy="4006943"/>
            <a:chOff x="880534" y="1875445"/>
            <a:chExt cx="5010940" cy="40069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5FCB0EFB-0DDF-571C-5D7F-12ED62035D2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5FCB0EFB-0DDF-571C-5D7F-12ED62035D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79D6E6F0-14E4-3E09-7121-BE172A353C8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79D6E6F0-14E4-3E09-7121-BE172A353C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DB8B7784-07B4-4FF6-B47F-99D4F1A89D6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DB8B7784-07B4-4FF6-B47F-99D4F1A89D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4FA496B-01A4-34C0-13D3-7C1154C2AE7A}"/>
                </a:ext>
              </a:extLst>
            </p:cNvPr>
            <p:cNvSpPr txBox="1">
              <a:spLocks/>
            </p:cNvSpPr>
            <p:nvPr/>
          </p:nvSpPr>
          <p:spPr>
            <a:xfrm>
              <a:off x="880534" y="5086591"/>
              <a:ext cx="1821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Reference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1C09DBA-8092-578D-B12C-990BBA06D221}"/>
                </a:ext>
              </a:extLst>
            </p:cNvPr>
            <p:cNvSpPr txBox="1">
              <a:spLocks/>
            </p:cNvSpPr>
            <p:nvPr/>
          </p:nvSpPr>
          <p:spPr>
            <a:xfrm>
              <a:off x="3733536" y="5079713"/>
              <a:ext cx="1410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World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3F4C60B4-C97D-2A30-EE24-05CC3EC79C7E}"/>
                </a:ext>
              </a:extLst>
            </p:cNvPr>
            <p:cNvCxnSpPr>
              <a:cxnSpLocks/>
            </p:cNvCxnSpPr>
            <p:nvPr/>
          </p:nvCxnSpPr>
          <p:spPr>
            <a:xfrm>
              <a:off x="2854489" y="2060864"/>
              <a:ext cx="0" cy="382152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5148F5BB-70C4-6E80-FD22-062EA0A2BF4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5148F5BB-70C4-6E80-FD22-062EA0A2BF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CA9496FE-DC32-4199-B1F7-3DF6E9DCF42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CA9496FE-DC32-4199-B1F7-3DF6E9DCF4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F96E851C-5189-7EEA-1ADE-3FE0DC8B594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F96E851C-5189-7EEA-1ADE-3FE0DC8B59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blipFill>
                  <a:blip r:embed="rId8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B7A9A247-8E53-A46B-ADA4-1BE18056E09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B7A9A247-8E53-A46B-ADA4-1BE18056E0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64BE3877-A3C4-1235-4ADB-9CC7882787E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64BE3877-A3C4-1235-4ADB-9CC7882787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4BC86A9-7F96-9AA8-C19A-E53C7D69F6E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4BC86A9-7F96-9AA8-C19A-E53C7D69F6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blipFill>
                  <a:blip r:embed="rId11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FE10D6D2-5D9D-77A6-8360-47D2E40D03D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FE10D6D2-5D9D-77A6-8360-47D2E40D03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4522EB62-7B73-0C17-83AC-3B95D42A72C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4522EB62-7B73-0C17-83AC-3B95D42A7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1D472ABF-D431-8F10-D9FB-84093580FD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1D472ABF-D431-8F10-D9FB-84093580FD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blipFill>
                  <a:blip r:embed="rId14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E6D78D4D-21A5-B463-9356-483CCA7F8DF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E6D78D4D-21A5-B463-9356-483CCA7F8D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0CD1B513-4AC2-9528-C045-736EB8FCD743}"/>
                  </a:ext>
                </a:extLst>
              </p:cNvPr>
              <p:cNvSpPr txBox="1"/>
              <p:nvPr/>
            </p:nvSpPr>
            <p:spPr>
              <a:xfrm>
                <a:off x="6277429" y="1204672"/>
                <a:ext cx="5310217" cy="2788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reference frame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 ;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 ;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world frame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ref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volume of the reference object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origin of reference frame; center of mass of the reference object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origin of world frame; transformed center of mass</a:t>
                </a: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0CD1B513-4AC2-9528-C045-736EB8FCD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429" y="1204672"/>
                <a:ext cx="5310217" cy="2788840"/>
              </a:xfrm>
              <a:prstGeom prst="rect">
                <a:avLst/>
              </a:prstGeom>
              <a:blipFill>
                <a:blip r:embed="rId16"/>
                <a:stretch>
                  <a:fillRect l="-1607" t="-1094" b="-41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13952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D445D-27A1-EE70-3F81-A16997132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1FE6A0-072B-FE30-8770-7B28BBBE4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Inertia Tensor Computation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B15A1EB8-2A41-9A9E-6D74-EC0C2C348993}"/>
                  </a:ext>
                </a:extLst>
              </p:cNvPr>
              <p:cNvSpPr txBox="1"/>
              <p:nvPr/>
            </p:nvSpPr>
            <p:spPr>
              <a:xfrm>
                <a:off x="521949" y="1427413"/>
                <a:ext cx="8532841" cy="1436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en-US" altLang="zh-CN" sz="24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24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/>
                                    <m:e/>
                                  </m:mr>
                                  <m:mr>
                                    <m:e/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/>
                                  </m:mr>
                                  <m:mr>
                                    <m:e/>
                                    <m:e/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sSup>
                              <m:sSup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p>
                              <m:sSup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e>
                        </m:d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endParaRPr lang="en-US" altLang="zh-CN" sz="2400" b="0" dirty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ref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B15A1EB8-2A41-9A9E-6D74-EC0C2C348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49" y="1427413"/>
                <a:ext cx="8532841" cy="1436034"/>
              </a:xfrm>
              <a:prstGeom prst="rect">
                <a:avLst/>
              </a:prstGeom>
              <a:blipFill>
                <a:blip r:embed="rId2"/>
                <a:stretch>
                  <a:fillRect b="-8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14100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91C9E-0827-BFFC-0ED4-D979DF5BD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15FC8-F6F1-CD66-ED2F-9EE9655B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Inertia Tensor Computation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65004ACF-1F1F-95B3-D0C5-FD80F6F442FE}"/>
                  </a:ext>
                </a:extLst>
              </p:cNvPr>
              <p:cNvSpPr txBox="1"/>
              <p:nvPr/>
            </p:nvSpPr>
            <p:spPr>
              <a:xfrm>
                <a:off x="521949" y="1427413"/>
                <a:ext cx="8532841" cy="433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en-US" altLang="zh-CN" sz="24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24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/>
                                    <m:e/>
                                  </m:mr>
                                  <m:mr>
                                    <m:e/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/>
                                  </m:mr>
                                  <m:mr>
                                    <m:e/>
                                    <m:e/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sSup>
                              <m:sSup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p>
                              <m:sSup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e>
                        </m:d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endParaRPr lang="en-US" altLang="zh-CN" sz="2400" b="0" dirty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ref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b="0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ref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/>
                                    <m:e/>
                                  </m:mr>
                                  <m:mr>
                                    <m:e/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/>
                                  </m:mr>
                                  <m:mr>
                                    <m:e/>
                                    <m:e/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sSup>
                              <m:sSup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e>
                        </m:d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2400" b="0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65004ACF-1F1F-95B3-D0C5-FD80F6F44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49" y="1427413"/>
                <a:ext cx="8532841" cy="4338111"/>
              </a:xfrm>
              <a:prstGeom prst="rect">
                <a:avLst/>
              </a:prstGeom>
              <a:blipFill>
                <a:blip r:embed="rId2"/>
                <a:stretch>
                  <a:fillRect l="-10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23400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0718B-B7DD-CCA0-2950-886C55BF8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C9AF41-3019-2244-3EA9-3FC84306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Inertia Tensor Computation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BF8AEA43-DC42-A0B9-65E5-5B0219EC7661}"/>
                  </a:ext>
                </a:extLst>
              </p:cNvPr>
              <p:cNvSpPr txBox="1"/>
              <p:nvPr/>
            </p:nvSpPr>
            <p:spPr>
              <a:xfrm>
                <a:off x="521949" y="1427413"/>
                <a:ext cx="8532841" cy="433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en-US" altLang="zh-CN" sz="24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24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/>
                                    <m:e/>
                                  </m:mr>
                                  <m:mr>
                                    <m:e/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/>
                                  </m:mr>
                                  <m:mr>
                                    <m:e/>
                                    <m:e/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sSup>
                              <m:sSup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p>
                              <m:sSup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e>
                        </m:d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endParaRPr lang="en-US" altLang="zh-CN" sz="2400" b="0" dirty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altLang="zh-CN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ref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b="0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ref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/>
                                    <m:e/>
                                  </m:mr>
                                  <m:mr>
                                    <m:e/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/>
                                  </m:mr>
                                  <m:mr>
                                    <m:e/>
                                    <m:e/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sSup>
                              <m:sSupPr>
                                <m:ctrlP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e>
                        </m:d>
                        <m:r>
                          <a:rPr lang="en-US" altLang="zh-CN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2400" b="0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altLang="zh-CN" sz="24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BF8AEA43-DC42-A0B9-65E5-5B0219EC7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49" y="1427413"/>
                <a:ext cx="8532841" cy="4338111"/>
              </a:xfrm>
              <a:prstGeom prst="rect">
                <a:avLst/>
              </a:prstGeom>
              <a:blipFill>
                <a:blip r:embed="rId2"/>
                <a:stretch>
                  <a:fillRect l="-10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F6862C0-7E90-9CDD-FFD0-425966A900E6}"/>
                  </a:ext>
                </a:extLst>
              </p:cNvPr>
              <p:cNvSpPr txBox="1"/>
              <p:nvPr/>
            </p:nvSpPr>
            <p:spPr>
              <a:xfrm>
                <a:off x="7295127" y="3546088"/>
                <a:ext cx="3519325" cy="2019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𝑥𝑥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nary>
                                <m:naryPr>
                                  <m:ctrlPr>
                                    <a:rPr lang="en-US" altLang="zh-CN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altLang="zh-CN" sz="24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23"/>
                                        </m:rPr>
                                        <a:rPr lang="en-US" altLang="zh-CN" sz="24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40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ref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r>
                                    <a:rPr lang="en-US" altLang="zh-CN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d>
                                    <m:dPr>
                                      <m:ctrlPr>
                                        <a:rPr lang="en-US" altLang="zh-CN" sz="240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CN" sz="2400" b="0" i="1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CN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altLang="zh-CN" sz="2400" b="0" i="1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altLang="zh-CN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𝑑𝑉</m:t>
                                  </m:r>
                                </m:e>
                              </m:nary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𝑥𝑦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nary>
                                <m:naryPr>
                                  <m:ctrlPr>
                                    <a:rPr lang="en-US" altLang="zh-CN" sz="24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altLang="zh-CN" sz="24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23"/>
                                        </m:rPr>
                                        <a:rPr lang="en-US" altLang="zh-CN" sz="24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40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ref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r>
                                    <a:rPr lang="en-US" altLang="zh-CN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altLang="zh-CN" sz="24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𝑥𝑦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𝑑𝑉</m:t>
                                  </m:r>
                                </m:e>
                              </m:nary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F6862C0-7E90-9CDD-FFD0-425966A90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5127" y="3546088"/>
                <a:ext cx="3519325" cy="20195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136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82BD3-F70E-CCC5-223F-3CE496A53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85BB9-F627-45F9-411D-A9B573549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Rigid Body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5" name="内容占位符 4" descr="图片包含 滑雪, 照片, 不同, 挂&#10;&#10;AI 生成的内容可能不正确。">
            <a:extLst>
              <a:ext uri="{FF2B5EF4-FFF2-40B4-BE49-F238E27FC236}">
                <a16:creationId xmlns:a16="http://schemas.microsoft.com/office/drawing/2014/main" id="{187C7635-C060-161D-E1F2-8D8B399D7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7385"/>
            <a:ext cx="4716668" cy="2803229"/>
          </a:xfr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31B8A0F2-254A-DA8A-B6C7-BBF2D26B8BC0}"/>
              </a:ext>
            </a:extLst>
          </p:cNvPr>
          <p:cNvGrpSpPr/>
          <p:nvPr/>
        </p:nvGrpSpPr>
        <p:grpSpPr>
          <a:xfrm>
            <a:off x="880534" y="1875445"/>
            <a:ext cx="5126387" cy="4006943"/>
            <a:chOff x="880534" y="1875445"/>
            <a:chExt cx="5126387" cy="40069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5001AA55-A8B6-D556-F3BA-0D3C7BA09AA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5001AA55-A8B6-D556-F3BA-0D3C7BA09A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8BACAEE1-93DF-6D2A-4A8C-090D1322287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8BACAEE1-93DF-6D2A-4A8C-090D132228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0C2142C4-ACB1-4313-1EF6-A6DA02D02BD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0C2142C4-ACB1-4313-1EF6-A6DA02D02B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48B9116D-DD57-50A5-7850-64A855360F4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48B9116D-DD57-50A5-7850-64A855360F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534DB21-1BC4-94C7-EDD9-3AB66584624A}"/>
                </a:ext>
              </a:extLst>
            </p:cNvPr>
            <p:cNvSpPr txBox="1">
              <a:spLocks/>
            </p:cNvSpPr>
            <p:nvPr/>
          </p:nvSpPr>
          <p:spPr>
            <a:xfrm>
              <a:off x="880534" y="5086591"/>
              <a:ext cx="1821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Reference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4F0A3AC-4F38-5436-A789-94DA1556F0B0}"/>
                </a:ext>
              </a:extLst>
            </p:cNvPr>
            <p:cNvSpPr txBox="1">
              <a:spLocks/>
            </p:cNvSpPr>
            <p:nvPr/>
          </p:nvSpPr>
          <p:spPr>
            <a:xfrm>
              <a:off x="3733536" y="5079713"/>
              <a:ext cx="1410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World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91D1619F-B1B5-0B9A-FE70-2BF821F155A6}"/>
                </a:ext>
              </a:extLst>
            </p:cNvPr>
            <p:cNvCxnSpPr>
              <a:cxnSpLocks/>
            </p:cNvCxnSpPr>
            <p:nvPr/>
          </p:nvCxnSpPr>
          <p:spPr>
            <a:xfrm>
              <a:off x="2854489" y="2060864"/>
              <a:ext cx="0" cy="382152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8435F799-629E-1B9E-D0F3-0218300BB5E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8435F799-629E-1B9E-D0F3-0218300BB5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97F8FF0A-0B9D-72BA-CEFD-CA21C1FA3B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97F8FF0A-0B9D-72BA-CEFD-CA21C1FA3B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E9B7CD1B-0BF4-3BE6-EF94-4A4F79DC458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E9B7CD1B-0BF4-3BE6-EF94-4A4F79DC45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B3E58CA5-A751-731A-1866-0F91CCFE644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B3E58CA5-A751-731A-1866-0F91CCFE64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blipFill>
                  <a:blip r:embed="rId10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B4229FE6-0DD9-C5A0-A6C5-7F96A678459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B4229FE6-0DD9-C5A0-A6C5-7F96A67845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053F6994-E455-BEE2-38C0-0A9150FF219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053F6994-E455-BEE2-38C0-0A9150FF21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2936B7CC-C219-F97F-BC88-7FAC6164C32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2936B7CC-C219-F97F-BC88-7FAC6164C3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blipFill>
                  <a:blip r:embed="rId13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FEDD23D9-21E4-28B7-F778-246E49D55D2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FEDD23D9-21E4-28B7-F778-246E49D55D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BEBFE2BD-81F2-382B-7C6E-2977510AC0F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BEBFE2BD-81F2-382B-7C6E-2977510AC0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BF138052-DB2A-DC60-4E2A-46D1B1D7874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BF138052-DB2A-DC60-4E2A-46D1B1D787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blipFill>
                  <a:blip r:embed="rId16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C3C374F9-59DF-21E0-E99D-2A45770BE4F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C3C374F9-59DF-21E0-E99D-2A45770BE4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D4259456-CBC2-A7C4-27A6-77BDB53F3590}"/>
                  </a:ext>
                </a:extLst>
              </p:cNvPr>
              <p:cNvSpPr txBox="1"/>
              <p:nvPr/>
            </p:nvSpPr>
            <p:spPr>
              <a:xfrm>
                <a:off x="6277429" y="1204672"/>
                <a:ext cx="5310217" cy="3527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reference frame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 ;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 ;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world frame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ref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volume of the reference object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origin of reference frame; center of mass of the reference object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origin of world frame; transformed center of mass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reference and transformed points</a:t>
                </a: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D4259456-CBC2-A7C4-27A6-77BDB53F3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429" y="1204672"/>
                <a:ext cx="5310217" cy="3527504"/>
              </a:xfrm>
              <a:prstGeom prst="rect">
                <a:avLst/>
              </a:prstGeom>
              <a:blipFill>
                <a:blip r:embed="rId18"/>
                <a:stretch>
                  <a:fillRect l="-1607" t="-865" r="-2411" b="-31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6655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BE464-753F-4A11-C88D-FB9F45E5D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6A96B8-C750-6DC4-74B8-64059750F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Rigid Body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5" name="内容占位符 4" descr="图片包含 滑雪, 照片, 不同, 挂&#10;&#10;AI 生成的内容可能不正确。">
            <a:extLst>
              <a:ext uri="{FF2B5EF4-FFF2-40B4-BE49-F238E27FC236}">
                <a16:creationId xmlns:a16="http://schemas.microsoft.com/office/drawing/2014/main" id="{E3221FE6-CB32-923E-BFE6-D3FFDDDE2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7385"/>
            <a:ext cx="4716668" cy="2803229"/>
          </a:xfr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2DE4D44-105C-45ED-0B6C-DAC90D934C42}"/>
              </a:ext>
            </a:extLst>
          </p:cNvPr>
          <p:cNvGrpSpPr/>
          <p:nvPr/>
        </p:nvGrpSpPr>
        <p:grpSpPr>
          <a:xfrm>
            <a:off x="880534" y="1875445"/>
            <a:ext cx="5126387" cy="4006943"/>
            <a:chOff x="880534" y="1875445"/>
            <a:chExt cx="5126387" cy="40069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B67F0928-49AC-1D6D-2715-503CFC0C545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B67F0928-49AC-1D6D-2715-503CFC0C54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660ABAE3-F631-D2BC-8567-DBA493F1A75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660ABAE3-F631-D2BC-8567-DBA493F1A7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E002F945-ECBE-FEF2-B0DD-82BB1E1C663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E002F945-ECBE-FEF2-B0DD-82BB1E1C66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DF77393E-CC88-645D-5222-EABCD78DC7E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DF77393E-CC88-645D-5222-EABCD78DC7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2D88495-4EE2-8382-BB5E-1B409141CB09}"/>
                </a:ext>
              </a:extLst>
            </p:cNvPr>
            <p:cNvSpPr txBox="1">
              <a:spLocks/>
            </p:cNvSpPr>
            <p:nvPr/>
          </p:nvSpPr>
          <p:spPr>
            <a:xfrm>
              <a:off x="880534" y="5086591"/>
              <a:ext cx="1821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Reference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639DEC9-F005-B193-6C33-1BCB9E3EA6A1}"/>
                </a:ext>
              </a:extLst>
            </p:cNvPr>
            <p:cNvSpPr txBox="1">
              <a:spLocks/>
            </p:cNvSpPr>
            <p:nvPr/>
          </p:nvSpPr>
          <p:spPr>
            <a:xfrm>
              <a:off x="3733536" y="5079713"/>
              <a:ext cx="1410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World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E396ECF0-81B8-DA3F-932E-00D345C21DD5}"/>
                </a:ext>
              </a:extLst>
            </p:cNvPr>
            <p:cNvCxnSpPr>
              <a:cxnSpLocks/>
            </p:cNvCxnSpPr>
            <p:nvPr/>
          </p:nvCxnSpPr>
          <p:spPr>
            <a:xfrm>
              <a:off x="2854489" y="2060864"/>
              <a:ext cx="0" cy="382152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B21EBF1C-21C7-60AD-88F6-05EAEB3FCA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B21EBF1C-21C7-60AD-88F6-05EAEB3FCA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DCAB9560-ACDE-6B68-44AF-9CC89E6B82F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DCAB9560-ACDE-6B68-44AF-9CC89E6B82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E811D714-5919-0F66-A784-134A96D4513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E811D714-5919-0F66-A784-134A96D451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A4FDA5AE-8862-2898-D7AB-A05F19B1B4C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A4FDA5AE-8862-2898-D7AB-A05F19B1B4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blipFill>
                  <a:blip r:embed="rId10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4E05242E-9C02-8370-7C7E-FC5813DCF5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4E05242E-9C02-8370-7C7E-FC5813DCF5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FC86A646-D387-1E7C-F16D-C4D9CE1CEC8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FC86A646-D387-1E7C-F16D-C4D9CE1CEC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7C00DF75-3E31-45F9-12D4-54235F3CE3C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7C00DF75-3E31-45F9-12D4-54235F3CE3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blipFill>
                  <a:blip r:embed="rId13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5CE8CBC7-D2D2-CE14-C2A2-702E4B1708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5CE8CBC7-D2D2-CE14-C2A2-702E4B1708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C9AA123D-4DD1-6FB5-5AF2-00F3522BE3A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C9AA123D-4DD1-6FB5-5AF2-00F3522BE3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BA1B7DF9-3818-1C80-24B9-B91FA9AA7B4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BA1B7DF9-3818-1C80-24B9-B91FA9AA7B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blipFill>
                  <a:blip r:embed="rId16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57C1A11-0500-179C-A788-6A7A1780493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57C1A11-0500-179C-A788-6A7A178049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27818E8-7497-A036-3188-65049D5829C3}"/>
                  </a:ext>
                </a:extLst>
              </p:cNvPr>
              <p:cNvSpPr txBox="1"/>
              <p:nvPr/>
            </p:nvSpPr>
            <p:spPr>
              <a:xfrm>
                <a:off x="6277429" y="1204672"/>
                <a:ext cx="5310217" cy="4810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reference frame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 ;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 ;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world frame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ref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volume of the reference object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origin of reference frame; center of mass of the reference object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origin of world frame; transformed center of mass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reference and transformed points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 </m:t>
                      </m:r>
                      <m:nary>
                        <m:nary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mass density of the object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27818E8-7497-A036-3188-65049D582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429" y="1204672"/>
                <a:ext cx="5310217" cy="4810163"/>
              </a:xfrm>
              <a:prstGeom prst="rect">
                <a:avLst/>
              </a:prstGeom>
              <a:blipFill>
                <a:blip r:embed="rId18"/>
                <a:stretch>
                  <a:fillRect l="-1607" t="-634" r="-2411" b="-19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0807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EA7FD-9D38-9AF4-4118-C79E964FC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CCA78-500B-E722-77CD-9AC7CF723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Rigid Body Assumption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5" name="内容占位符 4" descr="图片包含 滑雪, 照片, 不同, 挂&#10;&#10;AI 生成的内容可能不正确。">
            <a:extLst>
              <a:ext uri="{FF2B5EF4-FFF2-40B4-BE49-F238E27FC236}">
                <a16:creationId xmlns:a16="http://schemas.microsoft.com/office/drawing/2014/main" id="{5D968542-6279-8471-05EC-43FCE10F6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7385"/>
            <a:ext cx="4716668" cy="2803229"/>
          </a:xfr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1C1D4703-0AB0-FEBD-E7CA-86DFB09DE03F}"/>
              </a:ext>
            </a:extLst>
          </p:cNvPr>
          <p:cNvGrpSpPr/>
          <p:nvPr/>
        </p:nvGrpSpPr>
        <p:grpSpPr>
          <a:xfrm>
            <a:off x="880534" y="1875445"/>
            <a:ext cx="5126387" cy="4006943"/>
            <a:chOff x="880534" y="1875445"/>
            <a:chExt cx="5126387" cy="40069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5F380146-F9A2-4894-A921-44A57C6D571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5F380146-F9A2-4894-A921-44A57C6D57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9803" y="2841331"/>
                  <a:ext cx="60279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A8DB6B13-E947-72B2-756A-1C52CC525B2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A8DB6B13-E947-72B2-756A-1C52CC525B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2690" y="3428999"/>
                  <a:ext cx="37824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419EB9FB-E46B-6329-984C-5DDA370E574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419EB9FB-E46B-6329-984C-5DDA370E57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299" y="3786960"/>
                  <a:ext cx="40831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79006E29-C65F-7CF0-5551-7FDC52034FA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79006E29-C65F-7CF0-5551-7FDC52034F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564" y="4645948"/>
                  <a:ext cx="408317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6E606E6-7B28-28DF-9160-D352D137E7AF}"/>
                </a:ext>
              </a:extLst>
            </p:cNvPr>
            <p:cNvSpPr txBox="1">
              <a:spLocks/>
            </p:cNvSpPr>
            <p:nvPr/>
          </p:nvSpPr>
          <p:spPr>
            <a:xfrm>
              <a:off x="880534" y="5086591"/>
              <a:ext cx="1821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Reference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FA5DC80-EDED-3C55-DF66-8DA245710457}"/>
                </a:ext>
              </a:extLst>
            </p:cNvPr>
            <p:cNvSpPr txBox="1">
              <a:spLocks/>
            </p:cNvSpPr>
            <p:nvPr/>
          </p:nvSpPr>
          <p:spPr>
            <a:xfrm>
              <a:off x="3733536" y="5079713"/>
              <a:ext cx="1410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World Space</a:t>
              </a:r>
              <a:endParaRPr lang="zh-CN" altLang="en-US" dirty="0">
                <a:latin typeface="Cambria Math" panose="02040503050406030204" pitchFamily="18" charset="0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753AFE98-50FC-3256-C2EA-9D1C98115432}"/>
                </a:ext>
              </a:extLst>
            </p:cNvPr>
            <p:cNvCxnSpPr>
              <a:cxnSpLocks/>
            </p:cNvCxnSpPr>
            <p:nvPr/>
          </p:nvCxnSpPr>
          <p:spPr>
            <a:xfrm>
              <a:off x="2854489" y="2060864"/>
              <a:ext cx="0" cy="382152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3996F6CF-F73E-0382-F1D6-61472D33120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3996F6CF-F73E-0382-F1D6-61472D3312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2736065"/>
                  <a:ext cx="75681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FCA4BCC3-CF1E-0E99-E79A-86B05757496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FCA4BCC3-CF1E-0E99-E79A-86B0575749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089" y="3548617"/>
                  <a:ext cx="883832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5A13AE73-7035-F63D-0A8D-622C27D76AE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5A13AE73-7035-F63D-0A8D-622C27D76A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4156292"/>
                  <a:ext cx="49250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34F90227-2D05-C2FB-D11B-910A56DAFAA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34F90227-2D05-C2FB-D11B-910A56DAFA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559" y="2995234"/>
                  <a:ext cx="500137" cy="391261"/>
                </a:xfrm>
                <a:prstGeom prst="rect">
                  <a:avLst/>
                </a:prstGeom>
                <a:blipFill>
                  <a:blip r:embed="rId10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C613198C-7550-5A0C-34A0-C678319FA54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C613198C-7550-5A0C-34A0-C678319FA5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383" y="2344011"/>
                  <a:ext cx="48211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AA126519-47B3-D2D6-D219-961A0FBAADA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AA126519-47B3-D2D6-D219-961A0FBAAD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76" y="4525624"/>
                  <a:ext cx="492506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E5E03988-FA47-97F0-B3B2-0523A471C06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E5E03988-FA47-97F0-B3B2-0523A471C0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8957" y="3994832"/>
                  <a:ext cx="500137" cy="391261"/>
                </a:xfrm>
                <a:prstGeom prst="rect">
                  <a:avLst/>
                </a:prstGeom>
                <a:blipFill>
                  <a:blip r:embed="rId13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DA70A01F-BB8B-3829-64B8-C5CD7F91AC7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DA70A01F-BB8B-3829-64B8-C5CD7F91AC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2686" y="3594174"/>
                  <a:ext cx="48211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435DD207-8873-B1E5-F7C6-34EF73AAC2A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435DD207-8873-B1E5-F7C6-34EF73AAC2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243" y="3859474"/>
                  <a:ext cx="467692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56E4B994-DC77-44D3-09B3-BA8DF785DB7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56E4B994-DC77-44D3-09B3-BA8DF785DB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6152" y="2923308"/>
                  <a:ext cx="475322" cy="391261"/>
                </a:xfrm>
                <a:prstGeom prst="rect">
                  <a:avLst/>
                </a:prstGeom>
                <a:blipFill>
                  <a:blip r:embed="rId16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7135E187-F96F-D479-BB74-CB685FBFF41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7135E187-F96F-D479-BB74-CB685FBFF4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6933" y="1875445"/>
                  <a:ext cx="457305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4102F89-CF2D-EB49-B715-7C9B4F772707}"/>
                  </a:ext>
                </a:extLst>
              </p:cNvPr>
              <p:cNvSpPr txBox="1"/>
              <p:nvPr/>
            </p:nvSpPr>
            <p:spPr>
              <a:xfrm>
                <a:off x="6597061" y="1690688"/>
                <a:ext cx="515631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Distance between any two points stays unchanged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4102F89-CF2D-EB49-B715-7C9B4F772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061" y="1690688"/>
                <a:ext cx="5156311" cy="1200329"/>
              </a:xfrm>
              <a:prstGeom prst="rect">
                <a:avLst/>
              </a:prstGeom>
              <a:blipFill>
                <a:blip r:embed="rId18"/>
                <a:stretch>
                  <a:fillRect l="-1537" t="-4061" b="-45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5065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2020</Words>
  <Application>Microsoft Macintosh PowerPoint</Application>
  <PresentationFormat>Widescreen</PresentationFormat>
  <Paragraphs>703</Paragraphs>
  <Slides>62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等线</vt:lpstr>
      <vt:lpstr>等线 Light</vt:lpstr>
      <vt:lpstr>Arial</vt:lpstr>
      <vt:lpstr>Cambria Math</vt:lpstr>
      <vt:lpstr>Office 主题​​</vt:lpstr>
      <vt:lpstr>Rigid Body Dynamics</vt:lpstr>
      <vt:lpstr>Videos</vt:lpstr>
      <vt:lpstr>PowerPoint Presentation</vt:lpstr>
      <vt:lpstr>Rigid Body</vt:lpstr>
      <vt:lpstr>Rigid Body</vt:lpstr>
      <vt:lpstr>Rigid Body</vt:lpstr>
      <vt:lpstr>Rigid Body</vt:lpstr>
      <vt:lpstr>Rigid Body</vt:lpstr>
      <vt:lpstr>Rigid Body Assumption</vt:lpstr>
      <vt:lpstr>Rigid Body Assumption</vt:lpstr>
      <vt:lpstr>Rigid Body Assumption</vt:lpstr>
      <vt:lpstr>Rigid Body Equation of Motion</vt:lpstr>
      <vt:lpstr>Velocity of a Point</vt:lpstr>
      <vt:lpstr>Velocity of a Point</vt:lpstr>
      <vt:lpstr>Velocity of a Point</vt:lpstr>
      <vt:lpstr>Velocity of a Point</vt:lpstr>
      <vt:lpstr>Angular Velocity</vt:lpstr>
      <vt:lpstr>Angular Velocity</vt:lpstr>
      <vt:lpstr>Angular Velocity</vt:lpstr>
      <vt:lpstr>Angular Velocity</vt:lpstr>
      <vt:lpstr>Angular Velocity</vt:lpstr>
      <vt:lpstr>Angular Velocity</vt:lpstr>
      <vt:lpstr>Cross Product Matrix</vt:lpstr>
      <vt:lpstr>Cross Product Matrix</vt:lpstr>
      <vt:lpstr>Angular Velocity</vt:lpstr>
      <vt:lpstr>Angular Velocity</vt:lpstr>
      <vt:lpstr>Angular Velocity</vt:lpstr>
      <vt:lpstr>Angular Velocity</vt:lpstr>
      <vt:lpstr>Angular Velocity</vt:lpstr>
      <vt:lpstr>Angular Velocity</vt:lpstr>
      <vt:lpstr>Angular Velocity</vt:lpstr>
      <vt:lpstr>Velocity of a Point</vt:lpstr>
      <vt:lpstr>Velocity of a Point</vt:lpstr>
      <vt:lpstr>Kinetic Energy</vt:lpstr>
      <vt:lpstr>Kinetic Energy</vt:lpstr>
      <vt:lpstr>Kinetic Energy</vt:lpstr>
      <vt:lpstr>Kinetic Energy</vt:lpstr>
      <vt:lpstr>Kinetic Energy</vt:lpstr>
      <vt:lpstr>Kinetic Energy</vt:lpstr>
      <vt:lpstr>Kinetic Energy</vt:lpstr>
      <vt:lpstr>Kinetic Energy</vt:lpstr>
      <vt:lpstr>Kinetic Energy</vt:lpstr>
      <vt:lpstr>Kinetic Energy</vt:lpstr>
      <vt:lpstr>Kinetic Energy</vt:lpstr>
      <vt:lpstr>Kinetic Energy</vt:lpstr>
      <vt:lpstr>Kinetic Energy</vt:lpstr>
      <vt:lpstr>Momentum</vt:lpstr>
      <vt:lpstr>Momentum</vt:lpstr>
      <vt:lpstr>Momentum</vt:lpstr>
      <vt:lpstr>Momentum</vt:lpstr>
      <vt:lpstr>Momentum</vt:lpstr>
      <vt:lpstr>Momentum</vt:lpstr>
      <vt:lpstr>Rigid Body Equation of Motion</vt:lpstr>
      <vt:lpstr>Rotation Representation</vt:lpstr>
      <vt:lpstr>Rotation Representation</vt:lpstr>
      <vt:lpstr>Rotation Representation</vt:lpstr>
      <vt:lpstr>Rotation Representation</vt:lpstr>
      <vt:lpstr>Rotation Representation</vt:lpstr>
      <vt:lpstr>Rotation Representation</vt:lpstr>
      <vt:lpstr>Inertia Tensor Computation</vt:lpstr>
      <vt:lpstr>Inertia Tensor Computation</vt:lpstr>
      <vt:lpstr>Inertia Tensor Computation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Rigid Body Dynamics</dc:title>
  <dc:creator>Huanyu Chen</dc:creator>
  <cp:lastModifiedBy>Jernej Barbic</cp:lastModifiedBy>
  <cp:revision>27</cp:revision>
  <dcterms:created xsi:type="dcterms:W3CDTF">2025-03-26T17:53:14Z</dcterms:created>
  <dcterms:modified xsi:type="dcterms:W3CDTF">2025-03-27T21:46:27Z</dcterms:modified>
</cp:coreProperties>
</file>