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256" r:id="rId5"/>
    <p:sldId id="257" r:id="rId6"/>
    <p:sldId id="263" r:id="rId7"/>
    <p:sldId id="285" r:id="rId8"/>
    <p:sldId id="286" r:id="rId9"/>
    <p:sldId id="294" r:id="rId10"/>
    <p:sldId id="274" r:id="rId11"/>
    <p:sldId id="262" r:id="rId12"/>
    <p:sldId id="299" r:id="rId13"/>
    <p:sldId id="282" r:id="rId14"/>
    <p:sldId id="296" r:id="rId15"/>
    <p:sldId id="283" r:id="rId16"/>
    <p:sldId id="298" r:id="rId17"/>
    <p:sldId id="268" r:id="rId18"/>
    <p:sldId id="264" r:id="rId19"/>
    <p:sldId id="267" r:id="rId20"/>
    <p:sldId id="291" r:id="rId21"/>
    <p:sldId id="271" r:id="rId22"/>
    <p:sldId id="292" r:id="rId23"/>
    <p:sldId id="293" r:id="rId24"/>
    <p:sldId id="295" r:id="rId25"/>
    <p:sldId id="266" r:id="rId26"/>
    <p:sldId id="288" r:id="rId27"/>
    <p:sldId id="272" r:id="rId28"/>
    <p:sldId id="289" r:id="rId29"/>
    <p:sldId id="269" r:id="rId30"/>
    <p:sldId id="278" r:id="rId31"/>
    <p:sldId id="270" r:id="rId32"/>
    <p:sldId id="276" r:id="rId33"/>
    <p:sldId id="280" r:id="rId34"/>
    <p:sldId id="281" r:id="rId35"/>
    <p:sldId id="277" r:id="rId36"/>
    <p:sldId id="279" r:id="rId37"/>
    <p:sldId id="26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260"/>
    <a:srgbClr val="D0D0D0"/>
    <a:srgbClr val="1D3C58"/>
    <a:srgbClr val="B6B6B6"/>
    <a:srgbClr val="878787"/>
    <a:srgbClr val="626262"/>
    <a:srgbClr val="D9D9D9"/>
    <a:srgbClr val="FFFFFF"/>
    <a:srgbClr val="E9E9E9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49"/>
    <p:restoredTop sz="72911" autoAdjust="0"/>
  </p:normalViewPr>
  <p:slideViewPr>
    <p:cSldViewPr snapToGrid="0">
      <p:cViewPr varScale="1">
        <p:scale>
          <a:sx n="89" d="100"/>
          <a:sy n="89" d="100"/>
        </p:scale>
        <p:origin x="2128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84311-7B38-48D7-B504-18DD01CB89B2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69832-58CC-4442-99A6-BE7BC89166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98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396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300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520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617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93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028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108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601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014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561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986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39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219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299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1046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996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8160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977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840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2137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408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359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685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746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9591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4014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2132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43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86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Our paper contributes such a method.</a:t>
                </a:r>
              </a:p>
              <a:p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We</a:t>
                </a:r>
                <a:r>
                  <a:rPr lang="zh-CN" altLang="en-US" sz="1200" dirty="0">
                    <a:solidFill>
                      <a:srgbClr val="1D3C58"/>
                    </a:solidFill>
                    <a:latin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12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expand the volumetric elastic energy to a Taylor series in the thickness </a:t>
                </a:r>
                <a:r>
                  <a:rPr lang="en-US" sz="1200" i="0" dirty="0">
                    <a:solidFill>
                      <a:srgbClr val="1D3C58"/>
                    </a:solidFill>
                    <a:latin typeface="Cambria Math" panose="02040503050406030204" pitchFamily="18" charset="0"/>
                  </a:rPr>
                  <a:t>ℎ</a:t>
                </a:r>
                <a:r>
                  <a:rPr lang="en-US" sz="12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. When the thickness is small, we can reduce 3D</a:t>
                </a:r>
                <a:r>
                  <a:rPr lang="en-US" sz="1200" baseline="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elasticity</a:t>
                </a:r>
                <a:r>
                  <a:rPr lang="en-US" sz="12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onto the 2D manifold.</a:t>
                </a:r>
              </a:p>
              <a:p>
                <a:endParaRPr lang="en-US" dirty="0"/>
              </a:p>
              <a:p>
                <a:r>
                  <a:rPr lang="en-US" dirty="0"/>
                  <a:t>We also prove that our formulation…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510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347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237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995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9832-58CC-4442-99A6-BE7BC89166B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585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7FEC977-6CE9-0D15-108D-6D8B6E5D72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08BFA-E5EB-EC4E-A192-25D70392D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70" y="2150076"/>
            <a:ext cx="6089373" cy="2286000"/>
          </a:xfrm>
        </p:spPr>
        <p:txBody>
          <a:bodyPr anchor="t" anchorCtr="0">
            <a:normAutofit/>
          </a:bodyPr>
          <a:lstStyle>
            <a:lvl1pPr algn="l">
              <a:defRPr sz="5000" b="1" i="0" baseline="0">
                <a:solidFill>
                  <a:schemeClr val="bg1"/>
                </a:solidFill>
                <a:latin typeface="Robot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15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2909A-C91E-5F80-9BD6-D6F5B250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B2FAD3-87CA-E5B7-9FE4-F6178564E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203D4-B70E-9F9F-5577-BE52BAC12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4B3AA-D95D-ED55-63AE-53353875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AECE3D-30D1-E60B-76E6-4AF376D2C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03EA4-976D-ED62-5F6D-441743C99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395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87456060-75E1-C02E-FB3D-CE22FB91F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616195-C1C2-71D4-6AF6-EE81F7547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57" y="2014152"/>
            <a:ext cx="9726827" cy="875142"/>
          </a:xfrm>
        </p:spPr>
        <p:txBody>
          <a:bodyPr>
            <a:normAutofit/>
          </a:bodyPr>
          <a:lstStyle>
            <a:lvl1pPr>
              <a:defRPr sz="3500" baseline="0">
                <a:solidFill>
                  <a:srgbClr val="FF8261"/>
                </a:solidFill>
                <a:latin typeface="Robot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2ECC5-6B56-64DC-A106-7A366318E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557" y="3057056"/>
            <a:ext cx="9726827" cy="2872771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chemeClr val="bg1"/>
                </a:solidFill>
                <a:latin typeface="Roboto Cn" pitchFamily="2" charset="0"/>
              </a:defRPr>
            </a:lvl1pPr>
            <a:lvl2pPr>
              <a:defRPr sz="1500" baseline="0">
                <a:solidFill>
                  <a:schemeClr val="bg1"/>
                </a:solidFill>
                <a:latin typeface="Roboto Cn" pitchFamily="2" charset="0"/>
              </a:defRPr>
            </a:lvl2pPr>
            <a:lvl3pPr>
              <a:defRPr sz="1500" baseline="0">
                <a:solidFill>
                  <a:schemeClr val="bg1"/>
                </a:solidFill>
                <a:latin typeface="Roboto Cn" pitchFamily="2" charset="0"/>
              </a:defRPr>
            </a:lvl3pPr>
            <a:lvl4pPr>
              <a:defRPr sz="1500" baseline="0">
                <a:solidFill>
                  <a:schemeClr val="bg1"/>
                </a:solidFill>
                <a:latin typeface="Roboto Cn" pitchFamily="2" charset="0"/>
              </a:defRPr>
            </a:lvl4pPr>
            <a:lvl5pPr>
              <a:defRPr sz="1500" baseline="0">
                <a:solidFill>
                  <a:schemeClr val="bg1"/>
                </a:solidFill>
                <a:latin typeface="Roboto Cn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E0ADA3F-F4FA-BD6F-3A66-517BE302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9D1A73-80AB-5237-5B6D-2333EFFFA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5482D89-16B8-47F2-F1FB-6EEE610D1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13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EA377E-3711-6534-9831-F1BC137FD5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616195-C1C2-71D4-6AF6-EE81F7547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57" y="2014152"/>
            <a:ext cx="9726827" cy="875142"/>
          </a:xfrm>
        </p:spPr>
        <p:txBody>
          <a:bodyPr>
            <a:normAutofit/>
          </a:bodyPr>
          <a:lstStyle>
            <a:lvl1pPr>
              <a:defRPr sz="3500" baseline="0">
                <a:solidFill>
                  <a:srgbClr val="FF8261"/>
                </a:solidFill>
                <a:latin typeface="Robot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2ECC5-6B56-64DC-A106-7A366318E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557" y="3057056"/>
            <a:ext cx="9726827" cy="2872771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chemeClr val="bg1"/>
                </a:solidFill>
                <a:latin typeface="Roboto Cn" pitchFamily="2" charset="0"/>
              </a:defRPr>
            </a:lvl1pPr>
            <a:lvl2pPr>
              <a:defRPr sz="1500" baseline="0">
                <a:solidFill>
                  <a:schemeClr val="bg1"/>
                </a:solidFill>
                <a:latin typeface="Roboto Cn" pitchFamily="2" charset="0"/>
              </a:defRPr>
            </a:lvl2pPr>
            <a:lvl3pPr>
              <a:defRPr sz="1500" baseline="0">
                <a:solidFill>
                  <a:schemeClr val="bg1"/>
                </a:solidFill>
                <a:latin typeface="Roboto Cn" pitchFamily="2" charset="0"/>
              </a:defRPr>
            </a:lvl3pPr>
            <a:lvl4pPr>
              <a:defRPr sz="1500" baseline="0">
                <a:solidFill>
                  <a:schemeClr val="bg1"/>
                </a:solidFill>
                <a:latin typeface="Roboto Cn" pitchFamily="2" charset="0"/>
              </a:defRPr>
            </a:lvl4pPr>
            <a:lvl5pPr>
              <a:defRPr sz="1500" baseline="0">
                <a:solidFill>
                  <a:schemeClr val="bg1"/>
                </a:solidFill>
                <a:latin typeface="Roboto Cn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2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74BAE7-10E7-5CB8-BAA2-3E7A30FB20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FC133-3EA9-653C-7048-BE42DE7A4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4152"/>
            <a:ext cx="10515600" cy="875142"/>
          </a:xfrm>
        </p:spPr>
        <p:txBody>
          <a:bodyPr>
            <a:normAutofit/>
          </a:bodyPr>
          <a:lstStyle>
            <a:lvl1pPr>
              <a:defRPr sz="3500" baseline="0">
                <a:solidFill>
                  <a:srgbClr val="FF8261"/>
                </a:solidFill>
                <a:latin typeface="Robot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BE7A7-C61A-1399-EDE1-1B3A42422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57055"/>
            <a:ext cx="5181600" cy="2872772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chemeClr val="bg1"/>
                </a:solidFill>
                <a:latin typeface="Roboto Cn" pitchFamily="2" charset="0"/>
              </a:defRPr>
            </a:lvl1pPr>
            <a:lvl2pPr>
              <a:defRPr sz="1500" baseline="0">
                <a:solidFill>
                  <a:schemeClr val="bg1"/>
                </a:solidFill>
                <a:latin typeface="Roboto Cn" pitchFamily="2" charset="0"/>
              </a:defRPr>
            </a:lvl2pPr>
            <a:lvl3pPr>
              <a:defRPr sz="1500" baseline="0">
                <a:solidFill>
                  <a:schemeClr val="bg1"/>
                </a:solidFill>
                <a:latin typeface="Roboto Cn" pitchFamily="2" charset="0"/>
              </a:defRPr>
            </a:lvl3pPr>
            <a:lvl4pPr>
              <a:defRPr sz="1500" baseline="0">
                <a:solidFill>
                  <a:schemeClr val="bg1"/>
                </a:solidFill>
                <a:latin typeface="Roboto Cn" pitchFamily="2" charset="0"/>
              </a:defRPr>
            </a:lvl4pPr>
            <a:lvl5pPr>
              <a:defRPr sz="1500" baseline="0">
                <a:solidFill>
                  <a:schemeClr val="bg1"/>
                </a:solidFill>
                <a:latin typeface="Roboto Cn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7BE2A-81BA-95B0-B199-A85D8A8C3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57055"/>
            <a:ext cx="5181600" cy="2872772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chemeClr val="bg1"/>
                </a:solidFill>
                <a:latin typeface="Roboto Cn" pitchFamily="2" charset="0"/>
              </a:defRPr>
            </a:lvl1pPr>
            <a:lvl2pPr>
              <a:defRPr sz="1500" baseline="0">
                <a:solidFill>
                  <a:schemeClr val="bg1"/>
                </a:solidFill>
                <a:latin typeface="Roboto Cn" pitchFamily="2" charset="0"/>
              </a:defRPr>
            </a:lvl2pPr>
            <a:lvl3pPr>
              <a:defRPr sz="1500" baseline="0">
                <a:solidFill>
                  <a:schemeClr val="bg1"/>
                </a:solidFill>
                <a:latin typeface="Roboto Cn" pitchFamily="2" charset="0"/>
              </a:defRPr>
            </a:lvl3pPr>
            <a:lvl4pPr>
              <a:defRPr sz="1500" baseline="0">
                <a:solidFill>
                  <a:schemeClr val="bg1"/>
                </a:solidFill>
                <a:latin typeface="Roboto Cn" pitchFamily="2" charset="0"/>
              </a:defRPr>
            </a:lvl4pPr>
            <a:lvl5pPr>
              <a:defRPr sz="1500" baseline="0">
                <a:solidFill>
                  <a:schemeClr val="bg1"/>
                </a:solidFill>
                <a:latin typeface="Roboto Cn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3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B436514-F420-F854-A6BE-FAD8EAEFE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FC133-3EA9-653C-7048-BE42DE7A4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4152"/>
            <a:ext cx="10515600" cy="875142"/>
          </a:xfrm>
        </p:spPr>
        <p:txBody>
          <a:bodyPr>
            <a:normAutofit/>
          </a:bodyPr>
          <a:lstStyle>
            <a:lvl1pPr>
              <a:defRPr sz="3500" baseline="0">
                <a:solidFill>
                  <a:srgbClr val="FF8261"/>
                </a:solidFill>
                <a:latin typeface="Robot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BE7A7-C61A-1399-EDE1-1B3A42422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57055"/>
            <a:ext cx="3258065" cy="2872772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chemeClr val="bg1"/>
                </a:solidFill>
                <a:latin typeface="Roboto Cn" pitchFamily="2" charset="0"/>
              </a:defRPr>
            </a:lvl1pPr>
            <a:lvl2pPr>
              <a:defRPr sz="1500" baseline="0">
                <a:solidFill>
                  <a:schemeClr val="bg1"/>
                </a:solidFill>
                <a:latin typeface="Roboto Cn" pitchFamily="2" charset="0"/>
              </a:defRPr>
            </a:lvl2pPr>
            <a:lvl3pPr>
              <a:defRPr sz="1500" baseline="0">
                <a:solidFill>
                  <a:schemeClr val="bg1"/>
                </a:solidFill>
                <a:latin typeface="Roboto Cn" pitchFamily="2" charset="0"/>
              </a:defRPr>
            </a:lvl3pPr>
            <a:lvl4pPr>
              <a:defRPr sz="1500" baseline="0">
                <a:solidFill>
                  <a:schemeClr val="bg1"/>
                </a:solidFill>
                <a:latin typeface="Roboto Cn" pitchFamily="2" charset="0"/>
              </a:defRPr>
            </a:lvl4pPr>
            <a:lvl5pPr>
              <a:defRPr sz="1500" baseline="0">
                <a:solidFill>
                  <a:schemeClr val="bg1"/>
                </a:solidFill>
                <a:latin typeface="Roboto Cn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7BE2A-81BA-95B0-B199-A85D8A8C3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6967" y="3057055"/>
            <a:ext cx="3258065" cy="2872772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chemeClr val="bg1"/>
                </a:solidFill>
                <a:latin typeface="Roboto Cn" pitchFamily="2" charset="0"/>
              </a:defRPr>
            </a:lvl1pPr>
            <a:lvl2pPr>
              <a:defRPr sz="1500" baseline="0">
                <a:solidFill>
                  <a:schemeClr val="bg1"/>
                </a:solidFill>
                <a:latin typeface="Roboto Cn" pitchFamily="2" charset="0"/>
              </a:defRPr>
            </a:lvl2pPr>
            <a:lvl3pPr>
              <a:defRPr sz="1500" baseline="0">
                <a:solidFill>
                  <a:schemeClr val="bg1"/>
                </a:solidFill>
                <a:latin typeface="Roboto Cn" pitchFamily="2" charset="0"/>
              </a:defRPr>
            </a:lvl3pPr>
            <a:lvl4pPr>
              <a:defRPr sz="1500" baseline="0">
                <a:solidFill>
                  <a:schemeClr val="bg1"/>
                </a:solidFill>
                <a:latin typeface="Roboto Cn" pitchFamily="2" charset="0"/>
              </a:defRPr>
            </a:lvl4pPr>
            <a:lvl5pPr>
              <a:defRPr sz="1500" baseline="0">
                <a:solidFill>
                  <a:schemeClr val="bg1"/>
                </a:solidFill>
                <a:latin typeface="Roboto Cn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780FF1C-2041-4AAD-EA21-04FB46C6AA8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095735" y="3057055"/>
            <a:ext cx="3258065" cy="2872772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chemeClr val="bg1"/>
                </a:solidFill>
                <a:latin typeface="Roboto Cn" pitchFamily="2" charset="0"/>
              </a:defRPr>
            </a:lvl1pPr>
            <a:lvl2pPr>
              <a:defRPr sz="1500" baseline="0">
                <a:solidFill>
                  <a:schemeClr val="bg1"/>
                </a:solidFill>
                <a:latin typeface="Roboto Cn" pitchFamily="2" charset="0"/>
              </a:defRPr>
            </a:lvl2pPr>
            <a:lvl3pPr>
              <a:defRPr sz="1500" baseline="0">
                <a:solidFill>
                  <a:schemeClr val="bg1"/>
                </a:solidFill>
                <a:latin typeface="Roboto Cn" pitchFamily="2" charset="0"/>
              </a:defRPr>
            </a:lvl3pPr>
            <a:lvl4pPr>
              <a:defRPr sz="1500" baseline="0">
                <a:solidFill>
                  <a:schemeClr val="bg1"/>
                </a:solidFill>
                <a:latin typeface="Roboto Cn" pitchFamily="2" charset="0"/>
              </a:defRPr>
            </a:lvl4pPr>
            <a:lvl5pPr>
              <a:defRPr sz="1500" baseline="0">
                <a:solidFill>
                  <a:schemeClr val="bg1"/>
                </a:solidFill>
                <a:latin typeface="Roboto Cn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02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B3362C7-F5F3-D088-59AB-FC8BA3254A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616195-C1C2-71D4-6AF6-EE81F7547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57" y="2014152"/>
            <a:ext cx="9726827" cy="875142"/>
          </a:xfrm>
        </p:spPr>
        <p:txBody>
          <a:bodyPr>
            <a:normAutofit/>
          </a:bodyPr>
          <a:lstStyle>
            <a:lvl1pPr>
              <a:defRPr sz="3500" baseline="0">
                <a:solidFill>
                  <a:srgbClr val="FF8261"/>
                </a:solidFill>
                <a:latin typeface="Robot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2ECC5-6B56-64DC-A106-7A366318E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557" y="3057056"/>
            <a:ext cx="9726827" cy="2872771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chemeClr val="bg1"/>
                </a:solidFill>
                <a:latin typeface="Roboto Cn" pitchFamily="2" charset="0"/>
              </a:defRPr>
            </a:lvl1pPr>
            <a:lvl2pPr>
              <a:defRPr sz="1500" baseline="0">
                <a:solidFill>
                  <a:schemeClr val="bg1"/>
                </a:solidFill>
                <a:latin typeface="Roboto Cn" pitchFamily="2" charset="0"/>
              </a:defRPr>
            </a:lvl2pPr>
            <a:lvl3pPr>
              <a:defRPr sz="1500" baseline="0">
                <a:solidFill>
                  <a:schemeClr val="bg1"/>
                </a:solidFill>
                <a:latin typeface="Roboto Cn" pitchFamily="2" charset="0"/>
              </a:defRPr>
            </a:lvl3pPr>
            <a:lvl4pPr>
              <a:defRPr sz="1500" baseline="0">
                <a:solidFill>
                  <a:schemeClr val="bg1"/>
                </a:solidFill>
                <a:latin typeface="Roboto Cn" pitchFamily="2" charset="0"/>
              </a:defRPr>
            </a:lvl4pPr>
            <a:lvl5pPr>
              <a:defRPr sz="1500" baseline="0">
                <a:solidFill>
                  <a:schemeClr val="bg1"/>
                </a:solidFill>
                <a:latin typeface="Roboto Cn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8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1B1D12-4DC3-52D0-866D-D03D5AC7D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379C6C-1800-3996-A5DB-EED37E786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3482"/>
            <a:ext cx="5537886" cy="326776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boto Bk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76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49B3A7-1E57-77DE-BEF1-5CEE5D984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C3CEB1-FD4D-37AC-08F2-EED474668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8658B-7CC5-777D-3C9B-F95840E3D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1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0EBB6-D81B-B86D-5362-175A5009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B3AC0-1249-5CBD-CA73-701C3A05A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FF370-D4F9-9D61-BD16-EEF4D5178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EB195-B131-B88F-98F4-ED7C4D236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8FF8A-5829-0D38-090D-E491AD0A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AA14E-45AC-C1A7-7B6D-625017BDA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767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2372B4-B160-CB7F-8650-7E7190B1D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E3181-AAD6-D326-A472-44DD5FECC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58DF1-D9A7-80D8-AE67-92AAF3FD9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FEC8B-1E08-2D70-0082-D64BB415B8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1E610-38A0-75E0-3075-4C35186B87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F7E08-1AF4-5746-9A1B-3F4A9A8E53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10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2" r:id="rId4"/>
    <p:sldLayoutId id="2147483660" r:id="rId5"/>
    <p:sldLayoutId id="2147483661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openxmlformats.org/officeDocument/2006/relationships/image" Target="../media/image440.png"/><Relationship Id="rId4" Type="http://schemas.openxmlformats.org/officeDocument/2006/relationships/image" Target="../media/image3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0.png"/><Relationship Id="rId4" Type="http://schemas.openxmlformats.org/officeDocument/2006/relationships/image" Target="../media/image4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7" Type="http://schemas.openxmlformats.org/officeDocument/2006/relationships/image" Target="../media/image4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521.png"/><Relationship Id="rId4" Type="http://schemas.openxmlformats.org/officeDocument/2006/relationships/image" Target="../media/image4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91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0.png"/><Relationship Id="rId4" Type="http://schemas.openxmlformats.org/officeDocument/2006/relationships/image" Target="../media/image5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5" Type="http://schemas.openxmlformats.org/officeDocument/2006/relationships/image" Target="../media/image65.png"/><Relationship Id="rId4" Type="http://schemas.openxmlformats.org/officeDocument/2006/relationships/image" Target="../media/image6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41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2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19" Type="http://schemas.openxmlformats.org/officeDocument/2006/relationships/image" Target="../media/image93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microsoft.com/office/2007/relationships/media" Target="../media/media9.mp4"/><Relationship Id="rId7" Type="http://schemas.openxmlformats.org/officeDocument/2006/relationships/image" Target="../media/image99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media" Target="../media/media11.mp4"/><Relationship Id="rId7" Type="http://schemas.openxmlformats.org/officeDocument/2006/relationships/image" Target="../media/image101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mp4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BA9F2-D1C1-28B8-9CF3-4E1BAAE85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517" y="2286000"/>
            <a:ext cx="6507389" cy="2286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Kirchhoff-Love Shells with Arbitrary Hyperelastic Materials</a:t>
            </a:r>
            <a:br>
              <a:rPr lang="en-US" sz="3200" dirty="0"/>
            </a:br>
            <a:br>
              <a:rPr lang="en-US" sz="3200" dirty="0"/>
            </a:br>
            <a:r>
              <a:rPr lang="en-US" sz="2700" b="0" dirty="0"/>
              <a:t>J</a:t>
            </a:r>
            <a:r>
              <a:rPr lang="en-US" altLang="zh-CN" sz="2700" b="0" dirty="0"/>
              <a:t>iahao Wen, University of Southern California</a:t>
            </a:r>
            <a:br>
              <a:rPr lang="en-US" altLang="zh-CN" sz="2700" b="0" dirty="0"/>
            </a:br>
            <a:r>
              <a:rPr lang="en-US" altLang="zh-CN" sz="2700" b="0" dirty="0"/>
              <a:t>Jernej Barbič, University of Southern California</a:t>
            </a:r>
            <a:br>
              <a:rPr lang="en-US" altLang="zh-CN" sz="2700" b="0" dirty="0"/>
            </a:br>
            <a:endParaRPr lang="en-US" sz="2700" b="0" dirty="0"/>
          </a:p>
        </p:txBody>
      </p:sp>
      <p:pic>
        <p:nvPicPr>
          <p:cNvPr id="1026" name="Picture 2" descr="USC formal logotype">
            <a:extLst>
              <a:ext uri="{FF2B5EF4-FFF2-40B4-BE49-F238E27FC236}">
                <a16:creationId xmlns:a16="http://schemas.microsoft.com/office/drawing/2014/main" id="{9706A028-BA22-47BA-E35F-C52B655CE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471" y="4786006"/>
            <a:ext cx="4927314" cy="113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001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AEB750-AABE-5437-2C81-E3684B9A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06" y="290606"/>
            <a:ext cx="7007654" cy="875142"/>
          </a:xfrm>
        </p:spPr>
        <p:txBody>
          <a:bodyPr>
            <a:noAutofit/>
          </a:bodyPr>
          <a:lstStyle/>
          <a:p>
            <a:r>
              <a:rPr lang="en-US" altLang="zh-CN" sz="3200" dirty="0"/>
              <a:t>SPD projection</a:t>
            </a:r>
            <a:endParaRPr lang="en-US" sz="3200" dirty="0"/>
          </a:p>
        </p:txBody>
      </p:sp>
      <p:pic>
        <p:nvPicPr>
          <p:cNvPr id="2" name="SPD">
            <a:hlinkClick r:id="" action="ppaction://media"/>
            <a:extLst>
              <a:ext uri="{FF2B5EF4-FFF2-40B4-BE49-F238E27FC236}">
                <a16:creationId xmlns:a16="http://schemas.microsoft.com/office/drawing/2014/main" id="{037C9AE4-2159-DE5E-1913-A2A27967F4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8020" y="1082040"/>
            <a:ext cx="5775960" cy="57759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26E69-7682-48DA-36E2-66ACB30E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BCA083-7065-75C3-55A7-94845CE751BF}"/>
              </a:ext>
            </a:extLst>
          </p:cNvPr>
          <p:cNvSpPr txBox="1"/>
          <p:nvPr/>
        </p:nvSpPr>
        <p:spPr>
          <a:xfrm>
            <a:off x="317706" y="1280636"/>
            <a:ext cx="120190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Many simulation techniques have been designed to benefit volumetric simulation.</a:t>
            </a:r>
          </a:p>
          <a:p>
            <a:r>
              <a:rPr lang="en-US" altLang="zh-CN" sz="24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They can now be applied to thin shells.</a:t>
            </a:r>
          </a:p>
          <a:p>
            <a:endParaRPr lang="en-US" altLang="zh-CN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altLang="zh-CN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36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370BE-D3D4-0C23-7F1F-17E2543F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00AF59-32D6-5E5B-DB6C-4B2C444DE5EE}"/>
              </a:ext>
            </a:extLst>
          </p:cNvPr>
          <p:cNvSpPr txBox="1">
            <a:spLocks/>
          </p:cNvSpPr>
          <p:nvPr/>
        </p:nvSpPr>
        <p:spPr>
          <a:xfrm>
            <a:off x="169525" y="119076"/>
            <a:ext cx="6011788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Related work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E170B1-C85E-919A-56DF-393CC79BF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314" y="1410630"/>
            <a:ext cx="4085874" cy="1756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788887-DE34-9F0F-9C86-68B19BD52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08951"/>
            <a:ext cx="4085874" cy="2388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D7872-90CF-7B4F-181E-95CF798A5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314" y="3856343"/>
            <a:ext cx="4085874" cy="2513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C571DF-A8D2-FD01-9554-1817EE007B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7509" y="3856343"/>
            <a:ext cx="3622856" cy="24868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325B66-8DA9-DDA2-482A-8B82140E9597}"/>
              </a:ext>
            </a:extLst>
          </p:cNvPr>
          <p:cNvSpPr txBox="1"/>
          <p:nvPr/>
        </p:nvSpPr>
        <p:spPr>
          <a:xfrm>
            <a:off x="2447776" y="3298303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D3C58"/>
                </a:solidFill>
              </a:rPr>
              <a:t>[</a:t>
            </a:r>
            <a:r>
              <a:rPr lang="en-US" dirty="0" err="1">
                <a:solidFill>
                  <a:srgbClr val="1D3C58"/>
                </a:solidFill>
              </a:rPr>
              <a:t>Cirak</a:t>
            </a:r>
            <a:r>
              <a:rPr lang="en-US" dirty="0">
                <a:solidFill>
                  <a:srgbClr val="1D3C58"/>
                </a:solidFill>
              </a:rPr>
              <a:t> et al. 2001]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63B307-42D0-F9C7-6BFA-FBC62FCFDC30}"/>
              </a:ext>
            </a:extLst>
          </p:cNvPr>
          <p:cNvSpPr txBox="1"/>
          <p:nvPr/>
        </p:nvSpPr>
        <p:spPr>
          <a:xfrm>
            <a:off x="7198968" y="3297313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D3C58"/>
                </a:solidFill>
              </a:rPr>
              <a:t>[Clyde et al. 2017]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03544E-640B-4917-E00C-CA6EBAA54881}"/>
              </a:ext>
            </a:extLst>
          </p:cNvPr>
          <p:cNvSpPr txBox="1"/>
          <p:nvPr/>
        </p:nvSpPr>
        <p:spPr>
          <a:xfrm>
            <a:off x="2447776" y="6354246"/>
            <a:ext cx="184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D3C58"/>
                </a:solidFill>
              </a:rPr>
              <a:t>[Chen et al. 2018]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F9772-838E-50C9-94CB-5E0361B7D59A}"/>
              </a:ext>
            </a:extLst>
          </p:cNvPr>
          <p:cNvSpPr txBox="1"/>
          <p:nvPr/>
        </p:nvSpPr>
        <p:spPr>
          <a:xfrm>
            <a:off x="7319994" y="6352143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D3C58"/>
                </a:solidFill>
              </a:rPr>
              <a:t>[Lin et al. 2022]</a:t>
            </a:r>
          </a:p>
        </p:txBody>
      </p:sp>
    </p:spTree>
    <p:extLst>
      <p:ext uri="{BB962C8B-B14F-4D97-AF65-F5344CB8AC3E}">
        <p14:creationId xmlns:p14="http://schemas.microsoft.com/office/powerpoint/2010/main" val="2928405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268D25-12B0-B15B-B504-DB839D9CAFA7}"/>
              </a:ext>
            </a:extLst>
          </p:cNvPr>
          <p:cNvSpPr txBox="1"/>
          <p:nvPr/>
        </p:nvSpPr>
        <p:spPr>
          <a:xfrm>
            <a:off x="4130981" y="1872995"/>
            <a:ext cx="76604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Normal</a:t>
            </a:r>
            <a:r>
              <a:rPr lang="en-US" altLang="zh-CN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</a:t>
            </a:r>
            <a:r>
              <a:rPr lang="en-US" altLang="zh-CN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mid-surface</a:t>
            </a:r>
            <a:r>
              <a:rPr lang="en-US" altLang="zh-CN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remains normal to </a:t>
            </a:r>
            <a:r>
              <a:rPr lang="en-US" altLang="zh-CN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mid-surface</a:t>
            </a:r>
            <a:r>
              <a:rPr lang="en-US" altLang="zh-CN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after deformation.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dirty="0">
              <a:solidFill>
                <a:srgbClr val="1D3C5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thickness does not change during deformation.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dirty="0">
              <a:solidFill>
                <a:srgbClr val="1D3C5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thickness</a:t>
            </a:r>
            <a:r>
              <a:rPr lang="zh-CN" altLang="en-US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zh-CN" altLang="en-US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small</a:t>
            </a:r>
            <a:r>
              <a:rPr lang="zh-CN" altLang="en-US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relative</a:t>
            </a:r>
            <a:r>
              <a:rPr lang="zh-CN" altLang="en-US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</a:t>
            </a:r>
            <a:r>
              <a:rPr lang="zh-CN" altLang="en-US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object size and curvature radius.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3D9F5-CF05-BFC7-7224-1CF4680E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53681E-0CFD-4F08-D0AD-F588AD87EC73}"/>
              </a:ext>
            </a:extLst>
          </p:cNvPr>
          <p:cNvSpPr/>
          <p:nvPr/>
        </p:nvSpPr>
        <p:spPr>
          <a:xfrm>
            <a:off x="5097780" y="4000245"/>
            <a:ext cx="1996440" cy="914400"/>
          </a:xfrm>
          <a:prstGeom prst="round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1D3C58"/>
                </a:solidFill>
              </a:rPr>
              <a:t>Commonly used</a:t>
            </a:r>
            <a:endParaRPr lang="zh-CN" altLang="en-US" dirty="0">
              <a:solidFill>
                <a:srgbClr val="1D3C58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449A0D-A5E2-E166-50AE-6553C0B24EA4}"/>
              </a:ext>
            </a:extLst>
          </p:cNvPr>
          <p:cNvSpPr/>
          <p:nvPr/>
        </p:nvSpPr>
        <p:spPr>
          <a:xfrm>
            <a:off x="8300224" y="4000245"/>
            <a:ext cx="1996440" cy="914400"/>
          </a:xfrm>
          <a:prstGeom prst="round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1D3C58"/>
                </a:solidFill>
              </a:rPr>
              <a:t>Simplify problem</a:t>
            </a:r>
            <a:endParaRPr lang="zh-CN" altLang="en-US" dirty="0">
              <a:solidFill>
                <a:srgbClr val="1D3C58"/>
              </a:solidFill>
            </a:endParaRP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2879FD6A-B5CB-0766-E4BA-2BFA2AF08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86" y="1487259"/>
            <a:ext cx="3575990" cy="381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5FD9DF5-5DB7-6E02-4971-11064DB90B74}"/>
              </a:ext>
            </a:extLst>
          </p:cNvPr>
          <p:cNvSpPr txBox="1">
            <a:spLocks/>
          </p:cNvSpPr>
          <p:nvPr/>
        </p:nvSpPr>
        <p:spPr>
          <a:xfrm>
            <a:off x="169524" y="119076"/>
            <a:ext cx="7922915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Kirchhoff-Love thin-shell assumption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04990-4253-83FC-ECBB-E6E504E9AACB}"/>
              </a:ext>
            </a:extLst>
          </p:cNvPr>
          <p:cNvSpPr txBox="1"/>
          <p:nvPr/>
        </p:nvSpPr>
        <p:spPr>
          <a:xfrm>
            <a:off x="164383" y="5349493"/>
            <a:ext cx="15392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[image source: Wikipedia]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CE3469-183C-752D-CDE1-EB9201D78B75}"/>
              </a:ext>
            </a:extLst>
          </p:cNvPr>
          <p:cNvSpPr txBox="1"/>
          <p:nvPr/>
        </p:nvSpPr>
        <p:spPr>
          <a:xfrm>
            <a:off x="169523" y="4398646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rest shape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7CA61-7DC6-EE87-CF0E-C0D9614B489A}"/>
              </a:ext>
            </a:extLst>
          </p:cNvPr>
          <p:cNvSpPr txBox="1"/>
          <p:nvPr/>
        </p:nvSpPr>
        <p:spPr>
          <a:xfrm>
            <a:off x="169523" y="1564104"/>
            <a:ext cx="17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deformed shape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C8DC74-1800-6F82-41AD-C3009F227729}"/>
              </a:ext>
            </a:extLst>
          </p:cNvPr>
          <p:cNvSpPr txBox="1"/>
          <p:nvPr/>
        </p:nvSpPr>
        <p:spPr>
          <a:xfrm>
            <a:off x="2752939" y="4572322"/>
            <a:ext cx="129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mid-surface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EF2F06-415C-CAB1-DAC8-88D9867DB746}"/>
              </a:ext>
            </a:extLst>
          </p:cNvPr>
          <p:cNvSpPr txBox="1"/>
          <p:nvPr/>
        </p:nvSpPr>
        <p:spPr>
          <a:xfrm>
            <a:off x="1324006" y="3977705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normal</a:t>
            </a:r>
          </a:p>
        </p:txBody>
      </p:sp>
    </p:spTree>
    <p:extLst>
      <p:ext uri="{BB962C8B-B14F-4D97-AF65-F5344CB8AC3E}">
        <p14:creationId xmlns:p14="http://schemas.microsoft.com/office/powerpoint/2010/main" val="106924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004567CA-F98F-0301-3B98-0B8A65D28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942" y="1900704"/>
            <a:ext cx="2220686" cy="149437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717630D-24B7-8F04-FF47-3C965226370C}"/>
              </a:ext>
            </a:extLst>
          </p:cNvPr>
          <p:cNvSpPr txBox="1">
            <a:spLocks/>
          </p:cNvSpPr>
          <p:nvPr/>
        </p:nvSpPr>
        <p:spPr>
          <a:xfrm>
            <a:off x="169524" y="119076"/>
            <a:ext cx="7922915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Parameterization</a:t>
            </a:r>
            <a:endParaRPr lang="en-US" sz="320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89D659C0-0FE5-347C-E2B6-7FA4A815A81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1F7E08-1AF4-5746-9A1B-3F4A9A8E53C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" name="Picture 1" descr="A white square with red arrows pointing to the surface&#10;&#10;Description automatically generated">
            <a:extLst>
              <a:ext uri="{FF2B5EF4-FFF2-40B4-BE49-F238E27FC236}">
                <a16:creationId xmlns:a16="http://schemas.microsoft.com/office/drawing/2014/main" id="{A3089E7A-9344-3349-3024-EC8895B61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92" y="3714284"/>
            <a:ext cx="10969669" cy="23143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FD63DE-E20A-9B3D-1D7B-8EE9F7247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894" y="4545112"/>
            <a:ext cx="5706298" cy="511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99E7B4-FDB0-596A-2763-2F7809D42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116" y="4200990"/>
            <a:ext cx="6019798" cy="492022"/>
          </a:xfrm>
          <a:prstGeom prst="rect">
            <a:avLst/>
          </a:prstGeom>
        </p:spPr>
      </p:pic>
      <p:pic>
        <p:nvPicPr>
          <p:cNvPr id="7" name="Picture 6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F4164740-3F37-DFE0-6E30-7EB6AE018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8712" y="2650276"/>
            <a:ext cx="2476163" cy="472483"/>
          </a:xfrm>
          <a:prstGeom prst="rect">
            <a:avLst/>
          </a:prstGeom>
        </p:spPr>
      </p:pic>
      <p:pic>
        <p:nvPicPr>
          <p:cNvPr id="8" name="Picture 7" descr="A green number on a black background&#10;&#10;Description automatically generated">
            <a:extLst>
              <a:ext uri="{FF2B5EF4-FFF2-40B4-BE49-F238E27FC236}">
                <a16:creationId xmlns:a16="http://schemas.microsoft.com/office/drawing/2014/main" id="{3245B3F8-01EB-3DF0-625A-5FE327878B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3294" y="1743701"/>
            <a:ext cx="591182" cy="1791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359A8F-0BA3-13E2-B931-A9E0DD31B16E}"/>
                  </a:ext>
                </a:extLst>
              </p:cNvPr>
              <p:cNvSpPr txBox="1"/>
              <p:nvPr/>
            </p:nvSpPr>
            <p:spPr>
              <a:xfrm>
                <a:off x="169524" y="1408362"/>
                <a:ext cx="3450753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m:rPr>
                          <m:aln/>
                        </m:rP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sz="2000" b="0" dirty="0">
                  <a:solidFill>
                    <a:srgbClr val="1D3C58"/>
                  </a:solidFill>
                  <a:ea typeface="Cambria Math" panose="02040503050406030204" pitchFamily="18" charset="0"/>
                </a:endParaRPr>
              </a:p>
              <a:p>
                <a:pPr/>
                <a:br>
                  <a:rPr lang="en-US" sz="2000" b="0" dirty="0">
                    <a:solidFill>
                      <a:srgbClr val="1D3C58"/>
                    </a:solidFill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m:rPr>
                          <m:aln/>
                        </m:rP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rgbClr val="1D3C58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359A8F-0BA3-13E2-B931-A9E0DD31B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24" y="1408362"/>
                <a:ext cx="3450753" cy="923330"/>
              </a:xfrm>
              <a:prstGeom prst="rect">
                <a:avLst/>
              </a:prstGeom>
              <a:blipFill>
                <a:blip r:embed="rId9"/>
                <a:stretch>
                  <a:fillRect l="-366"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9C2F28A-6A5B-B74F-E75A-A488B66E8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1212" y="1872429"/>
            <a:ext cx="9056691" cy="2816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6031C8-650D-4B68-83D7-E5380FD57E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41212" y="4173547"/>
            <a:ext cx="5353130" cy="37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1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360D9B-65AA-97AB-B0DF-9905319EDDDC}"/>
                  </a:ext>
                </a:extLst>
              </p:cNvPr>
              <p:cNvSpPr txBox="1"/>
              <p:nvPr/>
            </p:nvSpPr>
            <p:spPr>
              <a:xfrm>
                <a:off x="317704" y="2615004"/>
                <a:ext cx="46921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𝑇</m:t>
                    </m:r>
                    <m:r>
                      <a:rPr lang="en-US" altLang="zh-CN" sz="2000" i="1" dirty="0" err="1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,</m:t>
                    </m:r>
                    <m:r>
                      <a:rPr lang="en-US" altLang="zh-CN" sz="2000" i="1" dirty="0" err="1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𝑡</m:t>
                    </m:r>
                    <m:r>
                      <a:rPr lang="en-US" altLang="zh-CN" sz="2000" i="1" dirty="0" err="1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,</m:t>
                    </m:r>
                    <m:r>
                      <a:rPr lang="en-US" altLang="zh-CN" sz="2000" i="1" dirty="0" err="1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𝑄</m:t>
                    </m:r>
                    <m:r>
                      <a:rPr lang="en-US" altLang="zh-CN" sz="2000" i="1" dirty="0" err="1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,</m:t>
                    </m:r>
                    <m:r>
                      <a:rPr lang="en-US" altLang="zh-CN" sz="2000" i="1" dirty="0" err="1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𝑞</m:t>
                    </m:r>
                  </m:oMath>
                </a14:m>
                <a:r>
                  <a:rPr lang="en-US" altLang="zh-CN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: defined in our paper</a:t>
                </a:r>
                <a:endParaRPr lang="en-US" altLang="zh-CN" sz="2000" b="0" dirty="0">
                  <a:solidFill>
                    <a:srgbClr val="1D3C58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360D9B-65AA-97AB-B0DF-9905319E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704" y="2615004"/>
                <a:ext cx="4692177" cy="400110"/>
              </a:xfrm>
              <a:prstGeom prst="rect">
                <a:avLst/>
              </a:prstGeom>
              <a:blipFill>
                <a:blip r:embed="rId3"/>
                <a:stretch>
                  <a:fillRect t="-757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D8BFE616-036D-9B0F-A973-E9D996172E8B}"/>
              </a:ext>
            </a:extLst>
          </p:cNvPr>
          <p:cNvSpPr txBox="1"/>
          <p:nvPr/>
        </p:nvSpPr>
        <p:spPr>
          <a:xfrm>
            <a:off x="317705" y="3286292"/>
            <a:ext cx="4864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Applying Neumann series: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5B4795C-FFF7-39D9-E4DB-2CBAFC5EF525}"/>
                  </a:ext>
                </a:extLst>
              </p:cNvPr>
              <p:cNvSpPr txBox="1"/>
              <p:nvPr/>
            </p:nvSpPr>
            <p:spPr>
              <a:xfrm>
                <a:off x="233991" y="5282123"/>
                <a:ext cx="609600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0</m:t>
                        </m:r>
                      </m:sub>
                    </m:sSub>
                    <m:r>
                      <a:rPr lang="en-US" altLang="zh-CN" sz="2000" b="0" i="1" dirty="0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,</m:t>
                    </m:r>
                    <m:sSub>
                      <m:sSubPr>
                        <m:ctrlPr>
                          <a:rPr lang="en-US" altLang="zh-CN" sz="2000" i="1" dirty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dirty="0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,</m:t>
                    </m:r>
                    <m:sSub>
                      <m:sSubPr>
                        <m:ctrlPr>
                          <a:rPr lang="en-US" altLang="zh-CN" sz="2000" i="1" dirty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i="1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altLang="zh-CN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: defined in our paper</a:t>
                </a:r>
              </a:p>
              <a:p>
                <a:endParaRPr lang="en-US" altLang="zh-CN" sz="2000" dirty="0">
                  <a:solidFill>
                    <a:srgbClr val="1D3C58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000" i="1" dirty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for stretching		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5B4795C-FFF7-39D9-E4DB-2CBAFC5EF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91" y="5282123"/>
                <a:ext cx="6096000" cy="1015663"/>
              </a:xfrm>
              <a:prstGeom prst="rect">
                <a:avLst/>
              </a:prstGeom>
              <a:blipFill>
                <a:blip r:embed="rId4"/>
                <a:stretch>
                  <a:fillRect t="-2994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63" name="Oval 2062">
            <a:extLst>
              <a:ext uri="{FF2B5EF4-FFF2-40B4-BE49-F238E27FC236}">
                <a16:creationId xmlns:a16="http://schemas.microsoft.com/office/drawing/2014/main" id="{C11DD0A6-545C-240A-0C01-98C7D81688C7}"/>
              </a:ext>
            </a:extLst>
          </p:cNvPr>
          <p:cNvSpPr/>
          <p:nvPr/>
        </p:nvSpPr>
        <p:spPr>
          <a:xfrm>
            <a:off x="4837090" y="4139208"/>
            <a:ext cx="1164187" cy="55379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1CAFDD6A-B924-B80D-13CC-B391AED8553D}"/>
              </a:ext>
            </a:extLst>
          </p:cNvPr>
          <p:cNvSpPr txBox="1"/>
          <p:nvPr/>
        </p:nvSpPr>
        <p:spPr>
          <a:xfrm>
            <a:off x="7397109" y="4246827"/>
            <a:ext cx="4627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Bending happens because of non-zero thickness.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CF305-293F-DC9B-28AB-7CE01B76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6C1A62-35F1-F5B2-9CC6-405752B33D85}"/>
              </a:ext>
            </a:extLst>
          </p:cNvPr>
          <p:cNvSpPr txBox="1">
            <a:spLocks/>
          </p:cNvSpPr>
          <p:nvPr/>
        </p:nvSpPr>
        <p:spPr>
          <a:xfrm>
            <a:off x="169524" y="119076"/>
            <a:ext cx="9805163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3D Solid Deformation gradient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9F813C9-02D5-070B-E0DB-DAE4952E4998}"/>
                  </a:ext>
                </a:extLst>
              </p:cNvPr>
              <p:cNvSpPr/>
              <p:nvPr/>
            </p:nvSpPr>
            <p:spPr>
              <a:xfrm>
                <a:off x="3937025" y="1420025"/>
                <a:ext cx="2892067" cy="923331"/>
              </a:xfrm>
              <a:prstGeom prst="roundRect">
                <a:avLst/>
              </a:prstGeom>
              <a:noFill/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m:rPr>
                          <m:aln/>
                        </m:rP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9F813C9-02D5-070B-E0DB-DAE4952E4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7025" y="1420025"/>
                <a:ext cx="2892067" cy="92333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8D3CC9D3-BBBD-A5F6-8B79-F2E48C979775}"/>
                  </a:ext>
                </a:extLst>
              </p:cNvPr>
              <p:cNvSpPr/>
              <p:nvPr/>
            </p:nvSpPr>
            <p:spPr>
              <a:xfrm>
                <a:off x="3680018" y="3932985"/>
                <a:ext cx="3406079" cy="923331"/>
              </a:xfrm>
              <a:prstGeom prst="roundRect">
                <a:avLst/>
              </a:prstGeom>
              <a:noFill/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m:rPr>
                          <m:aln/>
                        </m:rP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zh-CN" dirty="0">
                  <a:solidFill>
                    <a:srgbClr val="1D3C58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8D3CC9D3-BBBD-A5F6-8B79-F2E48C9797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0018" y="3932985"/>
                <a:ext cx="3406079" cy="9233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C8B0BCB1-65D7-BF66-9AE2-BBCBF51113DA}"/>
              </a:ext>
            </a:extLst>
          </p:cNvPr>
          <p:cNvSpPr/>
          <p:nvPr/>
        </p:nvSpPr>
        <p:spPr>
          <a:xfrm>
            <a:off x="5420360" y="1838960"/>
            <a:ext cx="1163320" cy="3962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DE77F0-EA78-33E3-637D-94D9CC10EAC1}"/>
                  </a:ext>
                </a:extLst>
              </p:cNvPr>
              <p:cNvSpPr txBox="1"/>
              <p:nvPr/>
            </p:nvSpPr>
            <p:spPr>
              <a:xfrm>
                <a:off x="2555551" y="5898590"/>
                <a:ext cx="284956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dirty="0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,</m:t>
                    </m:r>
                    <m:sSub>
                      <m:sSubPr>
                        <m:ctrlPr>
                          <a:rPr lang="en-US" altLang="zh-CN" sz="2000" i="1" dirty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for bending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DE77F0-EA78-33E3-637D-94D9CC10E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551" y="5898590"/>
                <a:ext cx="2849569" cy="400110"/>
              </a:xfrm>
              <a:prstGeom prst="rect">
                <a:avLst/>
              </a:prstGeom>
              <a:blipFill>
                <a:blip r:embed="rId7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AB344DC-8271-FD41-EF70-62F8B3BE9E17}"/>
              </a:ext>
            </a:extLst>
          </p:cNvPr>
          <p:cNvSpPr txBox="1"/>
          <p:nvPr/>
        </p:nvSpPr>
        <p:spPr>
          <a:xfrm>
            <a:off x="7397108" y="1712413"/>
            <a:ext cx="4627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</a:t>
            </a:r>
            <a:r>
              <a:rPr lang="en-US" altLang="zh-CN" sz="16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ifficult to compute for integration!</a:t>
            </a:r>
            <a:endParaRPr lang="en-US" sz="16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1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063" grpId="0" animBg="1"/>
      <p:bldP spid="2066" grpId="0"/>
      <p:bldP spid="6" grpId="0" animBg="1"/>
      <p:bldP spid="7" grpId="0" animBg="1"/>
      <p:bldP spid="3" grpId="0" animBg="1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nding">
            <a:hlinkClick r:id="" action="ppaction://media"/>
            <a:extLst>
              <a:ext uri="{FF2B5EF4-FFF2-40B4-BE49-F238E27FC236}">
                <a16:creationId xmlns:a16="http://schemas.microsoft.com/office/drawing/2014/main" id="{0B8DEBC0-D547-8C2A-57EB-316C13F5D1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460" t="35137" r="9997" b="10320"/>
          <a:stretch/>
        </p:blipFill>
        <p:spPr>
          <a:xfrm>
            <a:off x="4219593" y="1192842"/>
            <a:ext cx="6312592" cy="243478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4086A-FA74-5478-712C-274CDFE34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CE6A85C-4BD2-BEF8-7FBA-52FFE75E8E2C}"/>
              </a:ext>
            </a:extLst>
          </p:cNvPr>
          <p:cNvSpPr txBox="1">
            <a:spLocks/>
          </p:cNvSpPr>
          <p:nvPr/>
        </p:nvSpPr>
        <p:spPr>
          <a:xfrm>
            <a:off x="169524" y="119076"/>
            <a:ext cx="7206365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Intuitive explanation for bending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280E0D-D80D-ABC6-400C-7E1393627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700" y="4324596"/>
            <a:ext cx="8610600" cy="2006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C492D8-BA3E-136E-478B-D20F36553F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2596" y="4352172"/>
            <a:ext cx="2668457" cy="1028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603475-C7E9-4E22-6B60-8A204B0E13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2048" y="4315251"/>
            <a:ext cx="1887148" cy="550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1A9C83-A80A-F3EE-971A-95BDE00C55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457" y="1192842"/>
            <a:ext cx="2560486" cy="22361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86C5E3-6E68-78CB-8935-AAD06EFE68D1}"/>
              </a:ext>
            </a:extLst>
          </p:cNvPr>
          <p:cNvSpPr txBox="1"/>
          <p:nvPr/>
        </p:nvSpPr>
        <p:spPr>
          <a:xfrm>
            <a:off x="3201075" y="3168912"/>
            <a:ext cx="888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/>
              <a:t>🪄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784808-A6AD-7972-F14B-F7B1A0A84F4B}"/>
              </a:ext>
            </a:extLst>
          </p:cNvPr>
          <p:cNvSpPr txBox="1"/>
          <p:nvPr/>
        </p:nvSpPr>
        <p:spPr>
          <a:xfrm>
            <a:off x="4219592" y="3234061"/>
            <a:ext cx="166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Transverse view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59B5BE-6AAC-ADED-97CC-00F175868DAE}"/>
              </a:ext>
            </a:extLst>
          </p:cNvPr>
          <p:cNvSpPr txBox="1"/>
          <p:nvPr/>
        </p:nvSpPr>
        <p:spPr>
          <a:xfrm>
            <a:off x="695688" y="3244334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Tamstorf</a:t>
            </a:r>
            <a:r>
              <a:rPr lang="en-US" dirty="0"/>
              <a:t> et al. 2013]</a:t>
            </a:r>
          </a:p>
        </p:txBody>
      </p:sp>
    </p:spTree>
    <p:extLst>
      <p:ext uri="{BB962C8B-B14F-4D97-AF65-F5344CB8AC3E}">
        <p14:creationId xmlns:p14="http://schemas.microsoft.com/office/powerpoint/2010/main" val="187102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DBA7C4C-E677-A6A2-D24E-74C14F185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2EBD84F-52FC-6D14-231E-D1CB26D51B64}"/>
              </a:ext>
            </a:extLst>
          </p:cNvPr>
          <p:cNvSpPr txBox="1">
            <a:spLocks/>
          </p:cNvSpPr>
          <p:nvPr/>
        </p:nvSpPr>
        <p:spPr>
          <a:xfrm>
            <a:off x="169524" y="119076"/>
            <a:ext cx="7922915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Elastic energy density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7789877E-06DB-E7EC-724A-276459A45FB8}"/>
                  </a:ext>
                </a:extLst>
              </p:cNvPr>
              <p:cNvSpPr/>
              <p:nvPr/>
            </p:nvSpPr>
            <p:spPr>
              <a:xfrm>
                <a:off x="1482321" y="3038108"/>
                <a:ext cx="9496269" cy="1202961"/>
              </a:xfrm>
              <a:prstGeom prst="roundRect">
                <a:avLst/>
              </a:prstGeom>
              <a:noFill/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zh-CN" alt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sz="2000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sz="2000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2000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CN" sz="2000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CN" sz="2000" b="0" i="1" smtClean="0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en-US" altLang="zh-CN" sz="20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CN" sz="20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𝑑𝑃</m:t>
                                          </m:r>
                                        </m:num>
                                        <m:den>
                                          <m:r>
                                            <a:rPr lang="en-US" altLang="zh-CN" sz="20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𝑑𝐹</m:t>
                                          </m:r>
                                        </m:den>
                                      </m:f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CN" sz="2000" b="0" i="1" smtClean="0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en-US" altLang="zh-CN" sz="2000" b="0" i="1" smtClean="0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b="0" i="1" smtClean="0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b="0" i="1" smtClean="0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000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: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CN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r>
                        <a:rPr lang="en-US" altLang="zh-CN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CN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000" dirty="0">
                  <a:solidFill>
                    <a:srgbClr val="1D3C58"/>
                  </a:solidFill>
                </a:endParaRPr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7789877E-06DB-E7EC-724A-276459A45F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321" y="3038108"/>
                <a:ext cx="9496269" cy="120296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9FB269-126A-2036-A5D9-65D62606A08B}"/>
                  </a:ext>
                </a:extLst>
              </p:cNvPr>
              <p:cNvSpPr txBox="1"/>
              <p:nvPr/>
            </p:nvSpPr>
            <p:spPr>
              <a:xfrm>
                <a:off x="1482321" y="5009444"/>
                <a:ext cx="472584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altLang="zh-CN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: the First </a:t>
                </a:r>
                <a:r>
                  <a:rPr lang="en-US" altLang="zh-CN" sz="2000" dirty="0" err="1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Piola</a:t>
                </a:r>
                <a:r>
                  <a:rPr lang="en-US" altLang="zh-CN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-Kirchhoff stress tensor</a:t>
                </a:r>
              </a:p>
              <a:p>
                <a:endParaRPr lang="en-US" altLang="zh-CN" sz="2000" dirty="0">
                  <a:solidFill>
                    <a:srgbClr val="1D3C58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: defined in the paper </a:t>
                </a:r>
                <a:endParaRPr lang="zh-CN" altLang="en-US" sz="2000" dirty="0">
                  <a:solidFill>
                    <a:srgbClr val="1D3C58"/>
                  </a:solidFill>
                  <a:latin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9FB269-126A-2036-A5D9-65D62606A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321" y="5009444"/>
                <a:ext cx="4725846" cy="1015663"/>
              </a:xfrm>
              <a:prstGeom prst="rect">
                <a:avLst/>
              </a:prstGeom>
              <a:blipFill>
                <a:blip r:embed="rId4"/>
                <a:stretch>
                  <a:fillRect t="-3012" r="-645"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E0A0F24-823C-2008-D0A7-02FB5888E643}"/>
                  </a:ext>
                </a:extLst>
              </p:cNvPr>
              <p:cNvSpPr/>
              <p:nvPr/>
            </p:nvSpPr>
            <p:spPr>
              <a:xfrm>
                <a:off x="1482321" y="1559078"/>
                <a:ext cx="3406079" cy="923331"/>
              </a:xfrm>
              <a:prstGeom prst="roundRect">
                <a:avLst/>
              </a:prstGeom>
              <a:noFill/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m:rPr>
                          <m:aln/>
                        </m:rP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zh-CN" dirty="0">
                  <a:solidFill>
                    <a:srgbClr val="1D3C58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E0A0F24-823C-2008-D0A7-02FB5888E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321" y="1559078"/>
                <a:ext cx="3406079" cy="92333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443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DBA7C4C-E677-A6A2-D24E-74C14F185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39B572-658C-B214-E06B-1B95AE68B1DA}"/>
              </a:ext>
            </a:extLst>
          </p:cNvPr>
          <p:cNvSpPr txBox="1">
            <a:spLocks/>
          </p:cNvSpPr>
          <p:nvPr/>
        </p:nvSpPr>
        <p:spPr>
          <a:xfrm>
            <a:off x="169524" y="119076"/>
            <a:ext cx="7922915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Elastic energy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363035DD-80EF-35E1-5912-1EAD161DF63C}"/>
                  </a:ext>
                </a:extLst>
              </p:cNvPr>
              <p:cNvSpPr/>
              <p:nvPr/>
            </p:nvSpPr>
            <p:spPr>
              <a:xfrm>
                <a:off x="1305302" y="2457611"/>
                <a:ext cx="9581396" cy="1356029"/>
              </a:xfrm>
              <a:prstGeom prst="roundRect">
                <a:avLst/>
              </a:prstGeom>
              <a:noFill/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br>
                  <a:rPr lang="en-US" altLang="zh-CN" sz="1800" b="0" i="1" dirty="0">
                    <a:solidFill>
                      <a:srgbClr val="1D3C58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m:rPr>
                          <m:aln/>
                        </m:rP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nary>
                        <m:naryPr>
                          <m:limLoc m:val="undOvr"/>
                          <m:ctrlP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altLang="zh-CN" sz="180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d>
                            <m:dPr>
                              <m:ctrlP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:</m:t>
                              </m:r>
                              <m:d>
                                <m:dPr>
                                  <m:ctrlP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−2</m:t>
                                  </m:r>
                                  <m: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sz="1800" i="1" smtClean="0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CN" sz="18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CN" sz="18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𝑑𝑃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CN" sz="18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𝑑𝐹</m:t>
                                              </m:r>
                                            </m:den>
                                          </m:f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|</m:t>
                                          </m:r>
                                          <m: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  <m: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18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8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𝐹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8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: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180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zh-CN" altLang="en-US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1800" dirty="0">
                  <a:solidFill>
                    <a:srgbClr val="1D3C58"/>
                  </a:solidFill>
                </a:endParaRPr>
              </a:p>
              <a:p>
                <a:pPr algn="ctr"/>
                <a:endParaRPr lang="zh-CN" altLang="en-US" dirty="0">
                  <a:solidFill>
                    <a:srgbClr val="1D3C58"/>
                  </a:solidFill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363035DD-80EF-35E1-5912-1EAD161DF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302" y="2457611"/>
                <a:ext cx="9581396" cy="135602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reflection blurRad="6350" stA="52000" endA="300" endPos="3500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A8535B-EB3C-2466-A942-BE34520B6C3B}"/>
                  </a:ext>
                </a:extLst>
              </p:cNvPr>
              <p:cNvSpPr txBox="1"/>
              <p:nvPr/>
            </p:nvSpPr>
            <p:spPr>
              <a:xfrm>
                <a:off x="1267014" y="1481168"/>
                <a:ext cx="6500305" cy="489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Integration: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m:rPr>
                        <m:aln/>
                      </m:rPr>
                      <a:rPr lang="en-US" altLang="zh-CN" sz="2000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altLang="zh-CN" sz="20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4"/>
                          </m:rPr>
                          <a:rPr lang="el-GR" altLang="zh-CN" sz="20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  <m:r>
                          <a:rPr lang="el-GR" altLang="zh-CN" sz="20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×[−</m:t>
                        </m:r>
                        <m:r>
                          <a:rPr lang="en-US" altLang="zh-CN" sz="20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US" altLang="zh-CN" sz="20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/2,</m:t>
                        </m:r>
                        <m:r>
                          <a:rPr lang="en-US" altLang="zh-CN" sz="20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US" altLang="zh-CN" sz="20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/2]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altLang="zh-CN" sz="20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altLang="zh-CN" sz="2000" b="0" i="1" smtClean="0">
                                <a:solidFill>
                                  <a:srgbClr val="1D3C5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solidFill>
                                  <a:srgbClr val="1D3C5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  <m:r>
                          <a:rPr lang="en-US" altLang="zh-CN" sz="20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endParaRPr lang="zh-CN" altLang="en-US" sz="2000" dirty="0">
                  <a:solidFill>
                    <a:srgbClr val="1D3C58"/>
                  </a:solidFill>
                  <a:latin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A8535B-EB3C-2466-A942-BE34520B6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014" y="1481168"/>
                <a:ext cx="6500305" cy="489493"/>
              </a:xfrm>
              <a:prstGeom prst="rect">
                <a:avLst/>
              </a:prstGeom>
              <a:blipFill>
                <a:blip r:embed="rId4"/>
                <a:stretch>
                  <a:fillRect l="-1032" t="-128750" b="-17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7DC821-D42A-B638-09C0-88B748123EB3}"/>
                  </a:ext>
                </a:extLst>
              </p:cNvPr>
              <p:cNvSpPr txBox="1"/>
              <p:nvPr/>
            </p:nvSpPr>
            <p:spPr>
              <a:xfrm>
                <a:off x="1267014" y="4561224"/>
                <a:ext cx="9221691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altLang="zh-CN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: the First </a:t>
                </a:r>
                <a:r>
                  <a:rPr lang="en-US" altLang="zh-CN" sz="2000" dirty="0" err="1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Piola</a:t>
                </a:r>
                <a:r>
                  <a:rPr lang="en-US" altLang="zh-CN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-Kirchhoff stress tensor 	  </a:t>
                </a:r>
                <a:r>
                  <a:rPr lang="en-US" altLang="zh-CN" sz="2000" dirty="0">
                    <a:solidFill>
                      <a:srgbClr val="1D3C5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CN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: rest Gauss curvature</a:t>
                </a:r>
              </a:p>
              <a:p>
                <a:endParaRPr lang="en-US" altLang="zh-CN" sz="2000" dirty="0">
                  <a:solidFill>
                    <a:srgbClr val="1D3C58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: defined in the paper</a:t>
                </a:r>
              </a:p>
              <a:p>
                <a:endParaRPr lang="en-US" altLang="zh-CN" sz="2000" dirty="0">
                  <a:solidFill>
                    <a:srgbClr val="1D3C58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r>
                  <a:rPr lang="zh-CN" altLang="en-US" sz="2000" dirty="0">
                    <a:solidFill>
                      <a:srgbClr val="00B05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■</a:t>
                </a:r>
                <a:r>
                  <a:rPr lang="en-US" altLang="zh-CN" sz="2000" dirty="0">
                    <a:solidFill>
                      <a:srgbClr val="00B05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: stretching	</a:t>
                </a:r>
                <a:endParaRPr lang="zh-CN" altLang="en-US" sz="2000" dirty="0">
                  <a:solidFill>
                    <a:srgbClr val="FF0000"/>
                  </a:solidFill>
                  <a:latin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7DC821-D42A-B638-09C0-88B748123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014" y="4561224"/>
                <a:ext cx="9221691" cy="1631216"/>
              </a:xfrm>
              <a:prstGeom prst="rect">
                <a:avLst/>
              </a:prstGeom>
              <a:blipFill>
                <a:blip r:embed="rId5"/>
                <a:stretch>
                  <a:fillRect l="-687" t="-2326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45C1070-0F4B-F94E-A997-BCEB5DC1D0E7}"/>
                  </a:ext>
                </a:extLst>
              </p:cNvPr>
              <p:cNvSpPr/>
              <p:nvPr/>
            </p:nvSpPr>
            <p:spPr>
              <a:xfrm>
                <a:off x="1305302" y="2461416"/>
                <a:ext cx="9581396" cy="1356029"/>
              </a:xfrm>
              <a:prstGeom prst="roundRect">
                <a:avLst/>
              </a:prstGeom>
              <a:noFill/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br>
                  <a:rPr lang="en-US" altLang="zh-CN" sz="1800" b="0" i="1" dirty="0">
                    <a:solidFill>
                      <a:srgbClr val="1D3C58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m:rPr>
                          <m:aln/>
                        </m:rP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nary>
                        <m:naryPr>
                          <m:limLoc m:val="undOvr"/>
                          <m:ctrlP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altLang="zh-CN" sz="1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CN" sz="1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d>
                            <m:dPr>
                              <m:ctrlP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:</m:t>
                              </m:r>
                              <m:d>
                                <m:dPr>
                                  <m:ctrlP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−2</m:t>
                                  </m:r>
                                  <m: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sz="1800" i="1" smtClean="0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CN" sz="18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CN" sz="18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𝑑𝑃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CN" sz="18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𝑑𝐹</m:t>
                                              </m:r>
                                            </m:den>
                                          </m:f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|</m:t>
                                          </m:r>
                                          <m: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  <m: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18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8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𝐹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8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: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18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zh-CN" altLang="en-US" sz="1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CN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1800" dirty="0">
                  <a:solidFill>
                    <a:srgbClr val="1D3C58"/>
                  </a:solidFill>
                </a:endParaRPr>
              </a:p>
              <a:p>
                <a:pPr algn="ctr"/>
                <a:endParaRPr lang="zh-CN" altLang="en-US" dirty="0"/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45C1070-0F4B-F94E-A997-BCEB5DC1D0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302" y="2461416"/>
                <a:ext cx="9581396" cy="135602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reflection blurRad="6350" stA="52000" endA="300" endPos="3500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4AF71A7-C6B4-AFF8-76AF-2DD5A11E0458}"/>
              </a:ext>
            </a:extLst>
          </p:cNvPr>
          <p:cNvSpPr txBox="1"/>
          <p:nvPr/>
        </p:nvSpPr>
        <p:spPr>
          <a:xfrm>
            <a:off x="3136454" y="5787250"/>
            <a:ext cx="13999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■</a:t>
            </a:r>
            <a:r>
              <a:rPr lang="en-US" altLang="zh-CN" sz="2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bending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34DFDE6-B6A9-54DA-21C9-ACF5D443849A}"/>
                  </a:ext>
                </a:extLst>
              </p:cNvPr>
              <p:cNvSpPr/>
              <p:nvPr/>
            </p:nvSpPr>
            <p:spPr>
              <a:xfrm>
                <a:off x="1305302" y="2457611"/>
                <a:ext cx="9581396" cy="1356029"/>
              </a:xfrm>
              <a:prstGeom prst="roundRect">
                <a:avLst/>
              </a:prstGeom>
              <a:noFill/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br>
                  <a:rPr lang="en-US" altLang="zh-CN" sz="1800" b="0" i="1" dirty="0">
                    <a:solidFill>
                      <a:srgbClr val="1D3C58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m:rPr>
                          <m:aln/>
                        </m:rP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nary>
                        <m:naryPr>
                          <m:limLoc m:val="undOvr"/>
                          <m:ctrlP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altLang="zh-CN" sz="1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CN" sz="1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d>
                            <m:dPr>
                              <m:ctrlP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CN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:</m:t>
                              </m:r>
                              <m:d>
                                <m:dPr>
                                  <m:ctrlPr>
                                    <a:rPr lang="en-US" altLang="zh-CN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−2</m:t>
                                  </m:r>
                                  <m:r>
                                    <a:rPr lang="en-US" altLang="zh-CN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sz="18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altLang="zh-CN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altLang="zh-CN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CN" sz="18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CN" sz="18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𝑑𝑃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CN" sz="18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𝑑𝐹</m:t>
                                              </m:r>
                                            </m:den>
                                          </m:f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|</m:t>
                                          </m:r>
                                          <m:r>
                                            <a:rPr lang="en-US" altLang="zh-CN" sz="1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  <m:r>
                                            <a:rPr lang="en-US" altLang="zh-CN" sz="1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18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8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𝐹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8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en-US" altLang="zh-CN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: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CN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18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zh-CN" altLang="en-US" sz="1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CN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1800" dirty="0">
                  <a:solidFill>
                    <a:srgbClr val="1D3C58"/>
                  </a:solidFill>
                </a:endParaRPr>
              </a:p>
              <a:p>
                <a:pPr algn="ctr"/>
                <a:endParaRPr lang="zh-CN" altLang="en-US" dirty="0"/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34DFDE6-B6A9-54DA-21C9-ACF5D44384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302" y="2457611"/>
                <a:ext cx="9581396" cy="135602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reflection blurRad="6350" stA="52000" endA="300" endPos="3500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E55057-6050-ED36-C589-9721151C238C}"/>
              </a:ext>
            </a:extLst>
          </p:cNvPr>
          <p:cNvSpPr/>
          <p:nvPr/>
        </p:nvSpPr>
        <p:spPr>
          <a:xfrm>
            <a:off x="8610600" y="2887980"/>
            <a:ext cx="830580" cy="54102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039758-37AC-ADF9-CD51-685C4CA3B0EB}"/>
              </a:ext>
            </a:extLst>
          </p:cNvPr>
          <p:cNvSpPr/>
          <p:nvPr/>
        </p:nvSpPr>
        <p:spPr>
          <a:xfrm>
            <a:off x="3405917" y="2766060"/>
            <a:ext cx="297403" cy="70646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0675D0D-3D2F-E83A-8A81-D272DC6F640A}"/>
              </a:ext>
            </a:extLst>
          </p:cNvPr>
          <p:cNvSpPr/>
          <p:nvPr/>
        </p:nvSpPr>
        <p:spPr>
          <a:xfrm>
            <a:off x="1857417" y="2771088"/>
            <a:ext cx="207603" cy="70646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6379D58-1221-0B67-CEDB-BEE5B535C09A}"/>
              </a:ext>
            </a:extLst>
          </p:cNvPr>
          <p:cNvSpPr/>
          <p:nvPr/>
        </p:nvSpPr>
        <p:spPr>
          <a:xfrm>
            <a:off x="10103006" y="2887980"/>
            <a:ext cx="624468" cy="5410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7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/>
      <p:bldP spid="3" grpId="0" animBg="1"/>
      <p:bldP spid="3" grpId="1" animBg="1"/>
      <p:bldP spid="6" grpId="0"/>
      <p:bldP spid="7" grpId="0" animBg="1"/>
      <p:bldP spid="2" grpId="0" animBg="1"/>
      <p:bldP spid="5" grpId="0" animBg="1"/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0B4C67A-2ED7-2DE5-635A-86F7F9410D2A}"/>
                  </a:ext>
                </a:extLst>
              </p:cNvPr>
              <p:cNvSpPr/>
              <p:nvPr/>
            </p:nvSpPr>
            <p:spPr>
              <a:xfrm>
                <a:off x="277317" y="4565895"/>
                <a:ext cx="9901004" cy="1028812"/>
              </a:xfrm>
              <a:prstGeom prst="roundRect">
                <a:avLst/>
              </a:prstGeom>
              <a:noFill/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𝑜𝑢𝑟𝑠</m:t>
                          </m:r>
                        </m:sub>
                      </m:sSub>
                      <m:r>
                        <m:rPr>
                          <m:aln/>
                        </m:rP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  <m: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d>
                            <m:dPr>
                              <m:ctrlP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: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−2</m:t>
                                  </m:r>
                                  <m: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CN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CN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𝑑𝑃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CN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𝑑𝐹</m:t>
                                              </m:r>
                                            </m:den>
                                          </m:f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|</m:t>
                                          </m:r>
                                          <m:r>
                                            <a:rPr lang="en-US" altLang="zh-CN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  <m:r>
                                            <a:rPr lang="en-US" altLang="zh-CN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𝐹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: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zh-CN" altLang="en-US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  <m: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>
                  <a:solidFill>
                    <a:srgbClr val="1D3C58"/>
                  </a:solidFill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0B4C67A-2ED7-2DE5-635A-86F7F9410D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17" y="4565895"/>
                <a:ext cx="9901004" cy="1028812"/>
              </a:xfrm>
              <a:prstGeom prst="roundRect">
                <a:avLst/>
              </a:prstGeom>
              <a:blipFill>
                <a:blip r:embed="rId3"/>
                <a:stretch>
                  <a:fillRect t="-89157" b="-140964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F3CA600D-D3C9-0EBA-F263-1E6CB625F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200" y="653524"/>
            <a:ext cx="5382690" cy="371895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9C9E18F-3E29-ACEC-C0C7-96EF8BF1EC59}"/>
              </a:ext>
            </a:extLst>
          </p:cNvPr>
          <p:cNvSpPr/>
          <p:nvPr/>
        </p:nvSpPr>
        <p:spPr>
          <a:xfrm>
            <a:off x="5471484" y="4565895"/>
            <a:ext cx="2255946" cy="102881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7439AFE-6C02-E3AC-6FB3-F38128AB4EE4}"/>
              </a:ext>
            </a:extLst>
          </p:cNvPr>
          <p:cNvSpPr/>
          <p:nvPr/>
        </p:nvSpPr>
        <p:spPr>
          <a:xfrm>
            <a:off x="1199213" y="4735536"/>
            <a:ext cx="1326630" cy="7045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5ACC14-9CED-AEBE-9E0C-562B2FF0CCBA}"/>
              </a:ext>
            </a:extLst>
          </p:cNvPr>
          <p:cNvSpPr/>
          <p:nvPr/>
        </p:nvSpPr>
        <p:spPr>
          <a:xfrm>
            <a:off x="1199213" y="2712226"/>
            <a:ext cx="1581462" cy="81376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9932A19-548B-8F19-D895-93B88A286FD1}"/>
              </a:ext>
            </a:extLst>
          </p:cNvPr>
          <p:cNvSpPr/>
          <p:nvPr/>
        </p:nvSpPr>
        <p:spPr>
          <a:xfrm>
            <a:off x="2948044" y="2712226"/>
            <a:ext cx="2004953" cy="823071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C9E7EA-0F9D-0099-D0DA-2F3007189DBC}"/>
              </a:ext>
            </a:extLst>
          </p:cNvPr>
          <p:cNvSpPr/>
          <p:nvPr/>
        </p:nvSpPr>
        <p:spPr>
          <a:xfrm>
            <a:off x="3361751" y="4608120"/>
            <a:ext cx="1944268" cy="905638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BAAF50B-9297-178D-0E69-97C902E3D015}"/>
              </a:ext>
            </a:extLst>
          </p:cNvPr>
          <p:cNvSpPr/>
          <p:nvPr/>
        </p:nvSpPr>
        <p:spPr>
          <a:xfrm>
            <a:off x="7892895" y="4795143"/>
            <a:ext cx="860542" cy="600823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1E4271-0DBA-8CDD-E6D0-FEBC4A0B6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18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3056C6-E4D2-2606-6135-B15233BD19BA}"/>
              </a:ext>
            </a:extLst>
          </p:cNvPr>
          <p:cNvSpPr txBox="1">
            <a:spLocks/>
          </p:cNvSpPr>
          <p:nvPr/>
        </p:nvSpPr>
        <p:spPr>
          <a:xfrm>
            <a:off x="169524" y="119076"/>
            <a:ext cx="7922915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Generalization of [Chen et al. 2018]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24B3662-4E17-DF4D-5810-B99CEC0E6010}"/>
                  </a:ext>
                </a:extLst>
              </p:cNvPr>
              <p:cNvSpPr/>
              <p:nvPr/>
            </p:nvSpPr>
            <p:spPr>
              <a:xfrm>
                <a:off x="277317" y="2651611"/>
                <a:ext cx="5673777" cy="914400"/>
              </a:xfrm>
              <a:prstGeom prst="roundRect">
                <a:avLst/>
              </a:prstGeom>
              <a:noFill/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𝐶h𝑒𝑛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Sup>
                        <m:sSubSupPr>
                          <m:ctrlPr>
                            <a:rPr lang="en-US" altLang="zh-CN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e>
                        <m:sub>
                          <m:r>
                            <a:rPr lang="en-US" altLang="zh-CN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𝑆𝑉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sSubSup>
                        <m:sSubSupPr>
                          <m:ctrlP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altLang="zh-CN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b="0" i="1" smtClean="0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  <m:r>
                                <a:rPr lang="en-US" altLang="zh-CN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𝑆𝑉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>
                  <a:solidFill>
                    <a:srgbClr val="1D3C58"/>
                  </a:solidFill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24B3662-4E17-DF4D-5810-B99CEC0E60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17" y="2651611"/>
                <a:ext cx="5673777" cy="9144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508CC45-AC49-89C8-1440-38CF22E9632E}"/>
              </a:ext>
            </a:extLst>
          </p:cNvPr>
          <p:cNvSpPr txBox="1"/>
          <p:nvPr/>
        </p:nvSpPr>
        <p:spPr>
          <a:xfrm>
            <a:off x="3466500" y="5696819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Missing terms!</a:t>
            </a:r>
            <a:endParaRPr lang="zh-CN" altLang="en-US" b="1" dirty="0">
              <a:solidFill>
                <a:srgbClr val="7030A0"/>
              </a:solidFill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99549C-BFD1-BAA7-E4B0-7EEBD54D9F77}"/>
              </a:ext>
            </a:extLst>
          </p:cNvPr>
          <p:cNvSpPr txBox="1"/>
          <p:nvPr/>
        </p:nvSpPr>
        <p:spPr>
          <a:xfrm>
            <a:off x="7455781" y="5696819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Missing terms!</a:t>
            </a:r>
            <a:endParaRPr lang="zh-CN" altLang="en-US" b="1" dirty="0">
              <a:solidFill>
                <a:srgbClr val="7030A0"/>
              </a:solidFill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7659AA-85C9-09D7-3B47-F675E4D3B34D}"/>
              </a:ext>
            </a:extLst>
          </p:cNvPr>
          <p:cNvCxnSpPr>
            <a:cxnSpLocks/>
            <a:stCxn id="10" idx="4"/>
          </p:cNvCxnSpPr>
          <p:nvPr/>
        </p:nvCxnSpPr>
        <p:spPr>
          <a:xfrm flipH="1">
            <a:off x="1871663" y="3525993"/>
            <a:ext cx="118281" cy="1209543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1317318-788E-12FA-3A34-0D63B5EA2F10}"/>
              </a:ext>
            </a:extLst>
          </p:cNvPr>
          <p:cNvCxnSpPr>
            <a:cxnSpLocks/>
            <a:stCxn id="12" idx="4"/>
            <a:endCxn id="13" idx="0"/>
          </p:cNvCxnSpPr>
          <p:nvPr/>
        </p:nvCxnSpPr>
        <p:spPr>
          <a:xfrm>
            <a:off x="3950521" y="3535297"/>
            <a:ext cx="2648936" cy="1030598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15040A3-A577-DA25-FF4B-1DEDBA104694}"/>
              </a:ext>
            </a:extLst>
          </p:cNvPr>
          <p:cNvSpPr txBox="1"/>
          <p:nvPr/>
        </p:nvSpPr>
        <p:spPr>
          <a:xfrm>
            <a:off x="277317" y="1263208"/>
            <a:ext cx="581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1D3C58"/>
                </a:solidFill>
              </a:rPr>
              <a:t>Under the small in-plane stretch assumption in [Chen et al. 2018]</a:t>
            </a:r>
          </a:p>
        </p:txBody>
      </p:sp>
    </p:spTree>
    <p:extLst>
      <p:ext uri="{BB962C8B-B14F-4D97-AF65-F5344CB8AC3E}">
        <p14:creationId xmlns:p14="http://schemas.microsoft.com/office/powerpoint/2010/main" val="43425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0" grpId="0" animBg="1"/>
      <p:bldP spid="12" grpId="0" animBg="1"/>
      <p:bldP spid="14" grpId="0" animBg="1"/>
      <p:bldP spid="19" grpId="0" animBg="1"/>
      <p:bldP spid="15" grpId="0"/>
      <p:bldP spid="16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DBA7C4C-E677-A6A2-D24E-74C14F185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le 1">
                <a:extLst>
                  <a:ext uri="{FF2B5EF4-FFF2-40B4-BE49-F238E27FC236}">
                    <a16:creationId xmlns:a16="http://schemas.microsoft.com/office/drawing/2014/main" id="{F6F9AE77-9B4A-5D15-7A35-C1EC63CBF9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524" y="3134918"/>
                <a:ext cx="9862614" cy="87514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500" kern="1200" baseline="0">
                    <a:solidFill>
                      <a:srgbClr val="FF8261"/>
                    </a:solidFill>
                    <a:latin typeface="Roboto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000" b="1" dirty="0">
                    <a:solidFill>
                      <a:srgbClr val="FF8260"/>
                    </a:solidFill>
                  </a:rPr>
                  <a:t>Solution:</a:t>
                </a:r>
                <a:r>
                  <a:rPr lang="en-US" altLang="zh-CN" sz="2000" dirty="0">
                    <a:solidFill>
                      <a:srgbClr val="1D3C58"/>
                    </a:solidFill>
                  </a:rPr>
                  <a:t> eliminate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sz="2000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zh-CN" sz="20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</a:rPr>
                          <m:t>𝑑𝑃</m:t>
                        </m:r>
                      </m:num>
                      <m:den>
                        <m:r>
                          <a:rPr lang="en-US" altLang="zh-CN" sz="20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</a:rPr>
                          <m:t>𝑑𝐹</m:t>
                        </m:r>
                      </m:den>
                    </m:f>
                  </m:oMath>
                </a14:m>
                <a:r>
                  <a:rPr lang="en-US" altLang="zh-CN" sz="2000" dirty="0">
                    <a:solidFill>
                      <a:srgbClr val="1D3C58"/>
                    </a:solidFill>
                  </a:rPr>
                  <a:t>  using finite differencing</a:t>
                </a:r>
                <a:endParaRPr lang="en-US" sz="2000" dirty="0">
                  <a:solidFill>
                    <a:srgbClr val="1D3C58"/>
                  </a:solidFill>
                </a:endParaRPr>
              </a:p>
            </p:txBody>
          </p:sp>
        </mc:Choice>
        <mc:Fallback xmlns="">
          <p:sp>
            <p:nvSpPr>
              <p:cNvPr id="16" name="Title 1">
                <a:extLst>
                  <a:ext uri="{FF2B5EF4-FFF2-40B4-BE49-F238E27FC236}">
                    <a16:creationId xmlns:a16="http://schemas.microsoft.com/office/drawing/2014/main" id="{F6F9AE77-9B4A-5D15-7A35-C1EC63CBF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24" y="3134918"/>
                <a:ext cx="9862614" cy="875142"/>
              </a:xfrm>
              <a:prstGeom prst="rect">
                <a:avLst/>
              </a:prstGeom>
              <a:blipFill>
                <a:blip r:embed="rId3"/>
                <a:stretch>
                  <a:fillRect l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EB1B862F-9BA3-26AE-7094-D72C6E3D8E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524" y="119076"/>
                <a:ext cx="10632360" cy="87514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500" kern="1200" baseline="0">
                    <a:solidFill>
                      <a:srgbClr val="FF8261"/>
                    </a:solidFill>
                    <a:latin typeface="Roboto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dirty="0">
                    <a:solidFill>
                      <a:srgbClr val="FF8260"/>
                    </a:solidFill>
                  </a:rPr>
                  <a:t>Problem: </a:t>
                </a:r>
                <a14:m>
                  <m:oMath xmlns:m="http://schemas.openxmlformats.org/officeDocument/2006/math">
                    <m:r>
                      <a:rPr lang="en-US" altLang="zh-CN" sz="3200" i="1" dirty="0" smtClean="0">
                        <a:solidFill>
                          <a:srgbClr val="FF826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sz="3200" i="1" dirty="0" smtClean="0">
                        <a:solidFill>
                          <a:srgbClr val="FF826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3200" b="0" i="1" dirty="0" smtClean="0">
                        <a:solidFill>
                          <a:srgbClr val="FF8260"/>
                        </a:solidFill>
                        <a:latin typeface="Cambria Math" panose="02040503050406030204" pitchFamily="18" charset="0"/>
                      </a:rPr>
                      <m:t>𝑑𝑃</m:t>
                    </m:r>
                    <m:r>
                      <a:rPr lang="en-US" altLang="zh-CN" sz="3200" b="0" i="1" dirty="0" smtClean="0">
                        <a:solidFill>
                          <a:srgbClr val="FF826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3200" b="0" i="1" dirty="0" smtClean="0">
                        <a:solidFill>
                          <a:srgbClr val="FF8260"/>
                        </a:solidFill>
                        <a:latin typeface="Cambria Math" panose="02040503050406030204" pitchFamily="18" charset="0"/>
                      </a:rPr>
                      <m:t>𝑑𝐹</m:t>
                    </m:r>
                  </m:oMath>
                </a14:m>
                <a:r>
                  <a:rPr lang="en-US" altLang="zh-CN" sz="3200" dirty="0">
                    <a:solidFill>
                      <a:srgbClr val="FF8260"/>
                    </a:solidFill>
                  </a:rPr>
                  <a:t> should not appear in energy </a:t>
                </a:r>
                <a:endParaRPr lang="en-US" sz="3200" dirty="0">
                  <a:solidFill>
                    <a:srgbClr val="FF8260"/>
                  </a:solidFill>
                </a:endParaRPr>
              </a:p>
            </p:txBody>
          </p:sp>
        </mc:Choice>
        <mc:Fallback xmlns="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EB1B862F-9BA3-26AE-7094-D72C6E3D8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24" y="119076"/>
                <a:ext cx="10632360" cy="875142"/>
              </a:xfrm>
              <a:prstGeom prst="rect">
                <a:avLst/>
              </a:prstGeom>
              <a:blipFill>
                <a:blip r:embed="rId4"/>
                <a:stretch>
                  <a:fillRect l="-1432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11DBBAE2-3274-0154-A99A-29F549FE06FD}"/>
                  </a:ext>
                </a:extLst>
              </p:cNvPr>
              <p:cNvSpPr/>
              <p:nvPr/>
            </p:nvSpPr>
            <p:spPr>
              <a:xfrm>
                <a:off x="1305302" y="2076031"/>
                <a:ext cx="9581396" cy="919739"/>
              </a:xfrm>
              <a:prstGeom prst="roundRect">
                <a:avLst/>
              </a:prstGeom>
              <a:noFill/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br>
                  <a:rPr lang="en-US" altLang="zh-CN" sz="1800" b="0" i="1" dirty="0">
                    <a:solidFill>
                      <a:srgbClr val="1D3C58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m:rPr>
                          <m:aln/>
                        </m:rP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nary>
                        <m:naryPr>
                          <m:limLoc m:val="undOvr"/>
                          <m:ctrlP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altLang="zh-CN" sz="180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d>
                            <m:dPr>
                              <m:ctrlP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:</m:t>
                              </m:r>
                              <m:d>
                                <m:dPr>
                                  <m:ctrlP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−2</m:t>
                                  </m:r>
                                  <m: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sz="1800" i="1" smtClean="0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CN" sz="18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CN" sz="18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𝑑𝑃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CN" sz="18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𝑑𝐹</m:t>
                                              </m:r>
                                            </m:den>
                                          </m:f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|</m:t>
                                          </m:r>
                                          <m: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  <m: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18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8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𝐹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8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: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180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zh-CN" altLang="en-US" sz="18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CN" sz="18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zh-CN" sz="18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1800" dirty="0">
                  <a:solidFill>
                    <a:srgbClr val="1D3C58"/>
                  </a:solidFill>
                </a:endParaRPr>
              </a:p>
              <a:p>
                <a:pPr algn="ctr"/>
                <a:endParaRPr lang="zh-CN" altLang="en-US" dirty="0">
                  <a:solidFill>
                    <a:srgbClr val="1D3C58"/>
                  </a:solidFill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11DBBAE2-3274-0154-A99A-29F549FE06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302" y="2076031"/>
                <a:ext cx="9581396" cy="91973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reflection blurRad="6350" stA="52000" endA="300" endPos="35000" dir="5400000" sy="-100000" algn="bl" rotWithShape="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EC73E61-B63F-3B37-0795-37506C2CD6BF}"/>
                  </a:ext>
                </a:extLst>
              </p:cNvPr>
              <p:cNvSpPr/>
              <p:nvPr/>
            </p:nvSpPr>
            <p:spPr>
              <a:xfrm>
                <a:off x="482184" y="4162054"/>
                <a:ext cx="11227632" cy="996260"/>
              </a:xfrm>
              <a:prstGeom prst="roundRect">
                <a:avLst/>
              </a:prstGeom>
              <a:noFill/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50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sz="150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50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nary>
                        <m:naryPr>
                          <m:limLoc m:val="undOvr"/>
                          <m:ctrlPr>
                            <a:rPr lang="en-US" altLang="zh-CN" sz="15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altLang="zh-CN" sz="15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>
                          <m:r>
                            <a:rPr lang="en-US" altLang="zh-CN" sz="15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d>
                            <m:dPr>
                              <m:ctrlPr>
                                <a:rPr lang="en-US" altLang="zh-CN" sz="15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5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15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num>
                                <m:den>
                                  <m:r>
                                    <a:rPr lang="en-US" altLang="zh-CN" sz="15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den>
                              </m:f>
                              <m:r>
                                <a:rPr lang="en-US" altLang="zh-CN" sz="15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CN" sz="15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15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15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CN" sz="15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CN" sz="15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24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−2</m:t>
                                      </m:r>
                                      <m: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𝐻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en-US" altLang="zh-CN" sz="15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15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CN" sz="15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CN" sz="15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24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−2</m:t>
                                      </m:r>
                                      <m: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𝐻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en-US" altLang="zh-CN" sz="15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sz="15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5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15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altLang="zh-CN" sz="15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5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  <m:d>
                                    <m:dPr>
                                      <m:ctrlP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altLang="zh-CN" sz="15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altLang="zh-CN" sz="15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e>
                                          </m:rad>
                                        </m:num>
                                        <m:den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  <m: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CN" sz="15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1500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  <m:d>
                                    <m:dPr>
                                      <m:ctrlP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altLang="zh-CN" sz="15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altLang="zh-CN" sz="1500" i="1">
                                                  <a:solidFill>
                                                    <a:srgbClr val="1D3C5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e>
                                          </m:rad>
                                        </m:num>
                                        <m:den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  <m:r>
                                        <a:rPr lang="en-US" altLang="zh-CN" sz="1500" i="1">
                                          <a:solidFill>
                                            <a:srgbClr val="1D3C5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500" i="1">
                                              <a:solidFill>
                                                <a:srgbClr val="1D3C5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altLang="zh-CN" sz="15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  <m:r>
                            <a:rPr lang="en-US" altLang="zh-CN" sz="15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150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altLang="zh-CN" sz="150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5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5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altLang="zh-CN" sz="15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altLang="zh-CN" sz="15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zh-CN" sz="1500" dirty="0">
                  <a:solidFill>
                    <a:srgbClr val="1D3C58"/>
                  </a:solidFill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EC73E61-B63F-3B37-0795-37506C2CD6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84" y="4162054"/>
                <a:ext cx="11227632" cy="99626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reflection blurRad="6350" stA="52000" endA="300" endPos="35000" dir="5400000" sy="-100000" algn="bl" rotWithShape="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DEE98644-D275-9693-46C8-D8BB3D47EB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26766" y="5515481"/>
                <a:ext cx="3765085" cy="87514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500" kern="1200" baseline="0">
                    <a:solidFill>
                      <a:srgbClr val="FF8261"/>
                    </a:solidFill>
                    <a:latin typeface="Roboto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dirty="0">
                    <a:solidFill>
                      <a:srgbClr val="1D3C58"/>
                    </a:solidFill>
                  </a:rPr>
                  <a:t>Still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sz="2400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1D3C58"/>
                    </a:solidFill>
                  </a:rPr>
                  <a:t>,   but no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sz="2400" i="1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zh-CN" sz="24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</a:rPr>
                          <m:t>𝑑𝑃</m:t>
                        </m:r>
                      </m:num>
                      <m:den>
                        <m:r>
                          <a:rPr lang="en-US" altLang="zh-CN" sz="24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</a:rPr>
                          <m:t>𝑑𝐹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1D3C58"/>
                    </a:solidFill>
                  </a:rPr>
                  <a:t>   !!</a:t>
                </a:r>
              </a:p>
            </p:txBody>
          </p:sp>
        </mc:Choice>
        <mc:Fallback xmlns=""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DEE98644-D275-9693-46C8-D8BB3D47E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766" y="5515481"/>
                <a:ext cx="3765085" cy="875142"/>
              </a:xfrm>
              <a:prstGeom prst="rect">
                <a:avLst/>
              </a:prstGeom>
              <a:blipFill>
                <a:blip r:embed="rId7"/>
                <a:stretch>
                  <a:fillRect l="-2694" r="-2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857EB4A3-3700-A2E4-A58A-8B782BE150FA}"/>
              </a:ext>
            </a:extLst>
          </p:cNvPr>
          <p:cNvSpPr/>
          <p:nvPr/>
        </p:nvSpPr>
        <p:spPr>
          <a:xfrm>
            <a:off x="4050169" y="2274411"/>
            <a:ext cx="636729" cy="5041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E20627D-D635-3BCF-DD93-A7971812C16F}"/>
              </a:ext>
            </a:extLst>
          </p:cNvPr>
          <p:cNvSpPr/>
          <p:nvPr/>
        </p:nvSpPr>
        <p:spPr>
          <a:xfrm>
            <a:off x="6591498" y="2223697"/>
            <a:ext cx="840267" cy="6781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F3B3-6776-6BD0-AA08-6B9BAE6A4489}"/>
              </a:ext>
            </a:extLst>
          </p:cNvPr>
          <p:cNvSpPr txBox="1"/>
          <p:nvPr/>
        </p:nvSpPr>
        <p:spPr>
          <a:xfrm>
            <a:off x="236220" y="1299819"/>
            <a:ext cx="11346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would make calculation of forces and stiffness matrices impractical. </a:t>
            </a:r>
            <a:r>
              <a:rPr lang="zh-CN" altLang="en-US" sz="20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☹️</a:t>
            </a:r>
            <a:endParaRPr lang="en-US" altLang="zh-CN" sz="2000" dirty="0">
              <a:solidFill>
                <a:srgbClr val="1D3C5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8742EC-553A-06FE-FAD3-FEF3C7BEC25F}"/>
              </a:ext>
            </a:extLst>
          </p:cNvPr>
          <p:cNvCxnSpPr>
            <a:cxnSpLocks/>
            <a:stCxn id="2" idx="4"/>
            <a:endCxn id="11" idx="0"/>
          </p:cNvCxnSpPr>
          <p:nvPr/>
        </p:nvCxnSpPr>
        <p:spPr>
          <a:xfrm>
            <a:off x="4368534" y="2778564"/>
            <a:ext cx="357454" cy="1405334"/>
          </a:xfrm>
          <a:prstGeom prst="straightConnector1">
            <a:avLst/>
          </a:prstGeom>
          <a:ln w="12700">
            <a:prstDash val="lgDashDotDot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D2BB789F-6526-3F99-3E87-244DD71954DB}"/>
              </a:ext>
            </a:extLst>
          </p:cNvPr>
          <p:cNvSpPr/>
          <p:nvPr/>
        </p:nvSpPr>
        <p:spPr>
          <a:xfrm>
            <a:off x="2488468" y="4183898"/>
            <a:ext cx="4475040" cy="974416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FAC0F6-82B4-2D59-FAFA-AE757C1E0D5E}"/>
              </a:ext>
            </a:extLst>
          </p:cNvPr>
          <p:cNvSpPr/>
          <p:nvPr/>
        </p:nvSpPr>
        <p:spPr>
          <a:xfrm>
            <a:off x="7200899" y="4183898"/>
            <a:ext cx="3284221" cy="102013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169BDA-33C7-993E-F4A9-F8CF62B38778}"/>
              </a:ext>
            </a:extLst>
          </p:cNvPr>
          <p:cNvCxnSpPr>
            <a:cxnSpLocks/>
            <a:stCxn id="4" idx="4"/>
            <a:endCxn id="13" idx="0"/>
          </p:cNvCxnSpPr>
          <p:nvPr/>
        </p:nvCxnSpPr>
        <p:spPr>
          <a:xfrm>
            <a:off x="7011632" y="2901893"/>
            <a:ext cx="1831378" cy="1282005"/>
          </a:xfrm>
          <a:prstGeom prst="straightConnector1">
            <a:avLst/>
          </a:prstGeom>
          <a:ln w="12700">
            <a:prstDash val="lgDashDotDot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BF64A16-7F84-C545-0902-CE74DD408F8A}"/>
              </a:ext>
            </a:extLst>
          </p:cNvPr>
          <p:cNvSpPr/>
          <p:nvPr/>
        </p:nvSpPr>
        <p:spPr>
          <a:xfrm>
            <a:off x="3974573" y="5439484"/>
            <a:ext cx="3869473" cy="102713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5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  <p:bldP spid="12" grpId="0"/>
      <p:bldP spid="2" grpId="0" animBg="1"/>
      <p:bldP spid="4" grpId="0" animBg="1"/>
      <p:bldP spid="6" grpId="0"/>
      <p:bldP spid="11" grpId="0" animBg="1"/>
      <p:bldP spid="1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9089384-33D3-6658-6E13-B6FEA1A82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06" y="1135551"/>
            <a:ext cx="4914693" cy="2174060"/>
          </a:xfrm>
          <a:prstGeom prst="rect">
            <a:avLst/>
          </a:prstGeom>
        </p:spPr>
      </p:pic>
      <p:pic>
        <p:nvPicPr>
          <p:cNvPr id="8202" name="Picture 10" descr="Parachute Png Images - Free Download on Freepik">
            <a:extLst>
              <a:ext uri="{FF2B5EF4-FFF2-40B4-BE49-F238E27FC236}">
                <a16:creationId xmlns:a16="http://schemas.microsoft.com/office/drawing/2014/main" id="{385F2D8E-FA7B-999F-8529-05F16B9B6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374" y="761241"/>
            <a:ext cx="2409489" cy="240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33B1DB-FCAB-CE72-9CC4-76181E7DAA0D}"/>
              </a:ext>
            </a:extLst>
          </p:cNvPr>
          <p:cNvSpPr txBox="1"/>
          <p:nvPr/>
        </p:nvSpPr>
        <p:spPr>
          <a:xfrm>
            <a:off x="1501275" y="305966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1D3C58"/>
                </a:solidFill>
                <a:latin typeface="Roboto Cn"/>
              </a:rPr>
              <a:t>Architecture (roof)</a:t>
            </a:r>
            <a:endParaRPr lang="zh-CN" altLang="en-US" dirty="0">
              <a:solidFill>
                <a:srgbClr val="1D3C58"/>
              </a:solidFill>
              <a:latin typeface="Roboto C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3D70EE-AEA0-2AC8-595B-FC79F07F0A30}"/>
              </a:ext>
            </a:extLst>
          </p:cNvPr>
          <p:cNvSpPr txBox="1"/>
          <p:nvPr/>
        </p:nvSpPr>
        <p:spPr>
          <a:xfrm>
            <a:off x="5537292" y="305966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1D3C58"/>
                </a:solidFill>
                <a:latin typeface="Roboto Cn"/>
              </a:rPr>
              <a:t>Parachutes</a:t>
            </a:r>
            <a:endParaRPr lang="zh-CN" altLang="en-US" dirty="0">
              <a:solidFill>
                <a:srgbClr val="1D3C58"/>
              </a:solidFill>
              <a:latin typeface="Roboto Cn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2ABEF2-75BD-D4AD-579B-7B049697A42D}"/>
              </a:ext>
            </a:extLst>
          </p:cNvPr>
          <p:cNvSpPr txBox="1"/>
          <p:nvPr/>
        </p:nvSpPr>
        <p:spPr>
          <a:xfrm>
            <a:off x="1137424" y="6005485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1D3C58"/>
                </a:solidFill>
                <a:latin typeface="Roboto Cn"/>
              </a:rPr>
              <a:t>Biological membranes (fascia)</a:t>
            </a:r>
            <a:endParaRPr lang="zh-CN" altLang="en-US" dirty="0">
              <a:solidFill>
                <a:srgbClr val="1D3C58"/>
              </a:solidFill>
              <a:latin typeface="Roboto C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55E74-93CC-22AE-0835-67BD72778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3748" y="960249"/>
            <a:ext cx="2306977" cy="2099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7AC7FC-0A58-6EC0-D8EB-619BC7CD31A1}"/>
              </a:ext>
            </a:extLst>
          </p:cNvPr>
          <p:cNvSpPr txBox="1"/>
          <p:nvPr/>
        </p:nvSpPr>
        <p:spPr>
          <a:xfrm>
            <a:off x="7969442" y="3059668"/>
            <a:ext cx="307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1D3C58"/>
                </a:solidFill>
                <a:latin typeface="Roboto Cn"/>
              </a:rPr>
              <a:t>Paper [Grinspun et al. 2003]</a:t>
            </a:r>
            <a:endParaRPr lang="zh-CN" altLang="en-US" dirty="0">
              <a:solidFill>
                <a:srgbClr val="1D3C58"/>
              </a:solidFill>
              <a:latin typeface="Roboto C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5FA7F-7BF9-3E28-4964-083DBEF21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067" y="3548390"/>
            <a:ext cx="3011447" cy="24020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80321A-7F55-33D2-C117-6D1C44A797AD}"/>
              </a:ext>
            </a:extLst>
          </p:cNvPr>
          <p:cNvSpPr txBox="1"/>
          <p:nvPr/>
        </p:nvSpPr>
        <p:spPr>
          <a:xfrm>
            <a:off x="8165466" y="5950416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1D3C58"/>
                </a:solidFill>
                <a:latin typeface="Roboto Cn"/>
              </a:rPr>
              <a:t>Cloth [Narain et al. 2012]</a:t>
            </a:r>
            <a:endParaRPr lang="zh-CN" altLang="en-US" dirty="0">
              <a:solidFill>
                <a:srgbClr val="1D3C58"/>
              </a:solidFill>
              <a:latin typeface="Roboto Cn"/>
            </a:endParaRPr>
          </a:p>
        </p:txBody>
      </p:sp>
      <p:pic>
        <p:nvPicPr>
          <p:cNvPr id="1026" name="Picture 2" descr="Amazon.com: 304 Stainless Steel Strip, Ultra-Thin Steel Plate, Stainless  Steel Sheet, Steel Skin, Length 1m, Width 100mm, Thickness  0.1-0.5mm,0.15mm*100mm*1m : Industrial &amp; Scientific">
            <a:extLst>
              <a:ext uri="{FF2B5EF4-FFF2-40B4-BE49-F238E27FC236}">
                <a16:creationId xmlns:a16="http://schemas.microsoft.com/office/drawing/2014/main" id="{6EE24AEA-E6DE-3330-B9B4-383F16791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99" y="3687270"/>
            <a:ext cx="2124265" cy="212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D80FF1-F6D3-D5CA-E9E1-1873BCFBDADA}"/>
              </a:ext>
            </a:extLst>
          </p:cNvPr>
          <p:cNvSpPr txBox="1"/>
          <p:nvPr/>
        </p:nvSpPr>
        <p:spPr>
          <a:xfrm>
            <a:off x="5548173" y="5950416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1D3C58"/>
                </a:solidFill>
                <a:latin typeface="Roboto Cn"/>
              </a:rPr>
              <a:t>Metal sheets</a:t>
            </a:r>
            <a:endParaRPr lang="zh-CN" altLang="en-US" dirty="0">
              <a:solidFill>
                <a:srgbClr val="1D3C58"/>
              </a:solidFill>
              <a:latin typeface="Roboto C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0E4EB-9835-27ED-733F-03FF04FC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2</a:t>
            </a:fld>
            <a:endParaRPr lang="en-US" dirty="0"/>
          </a:p>
        </p:txBody>
      </p:sp>
      <p:pic>
        <p:nvPicPr>
          <p:cNvPr id="3" name="Picture 2" descr="Lasting Touch Myofascial ReleaseLasting Touch Myofascial Release  (MFR)Myofascial ReleaseFasciaMyofascial ReleaseJFB-MFRMyofascial Release  John Barnes' Myofascial ReleaseLasting Touch Myofascial Release">
            <a:extLst>
              <a:ext uri="{FF2B5EF4-FFF2-40B4-BE49-F238E27FC236}">
                <a16:creationId xmlns:a16="http://schemas.microsoft.com/office/drawing/2014/main" id="{81BD1E98-A026-5ECC-E15D-5D02ABA21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83" y="3792102"/>
            <a:ext cx="2655332" cy="212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660496-7809-EAD8-A5F3-86172D07B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25" y="119076"/>
            <a:ext cx="6011788" cy="875142"/>
          </a:xfrm>
        </p:spPr>
        <p:txBody>
          <a:bodyPr>
            <a:normAutofit/>
          </a:bodyPr>
          <a:lstStyle/>
          <a:p>
            <a:r>
              <a:rPr lang="en-US" sz="3200" dirty="0"/>
              <a:t>Thin shells</a:t>
            </a:r>
          </a:p>
        </p:txBody>
      </p:sp>
    </p:spTree>
    <p:extLst>
      <p:ext uri="{BB962C8B-B14F-4D97-AF65-F5344CB8AC3E}">
        <p14:creationId xmlns:p14="http://schemas.microsoft.com/office/powerpoint/2010/main" val="207880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5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BB869-ACAC-C938-1A7F-2D77CF461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145FD4-0232-4AE6-ECA2-65458A4822AD}"/>
              </a:ext>
            </a:extLst>
          </p:cNvPr>
          <p:cNvSpPr txBox="1">
            <a:spLocks/>
          </p:cNvSpPr>
          <p:nvPr/>
        </p:nvSpPr>
        <p:spPr>
          <a:xfrm>
            <a:off x="169524" y="119076"/>
            <a:ext cx="7922915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F-Based energy vs. E-Based energy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B9D0353-1F07-E6BB-EE0D-A811BA424294}"/>
                  </a:ext>
                </a:extLst>
              </p:cNvPr>
              <p:cNvSpPr/>
              <p:nvPr/>
            </p:nvSpPr>
            <p:spPr>
              <a:xfrm>
                <a:off x="3671422" y="3056760"/>
                <a:ext cx="914400" cy="914400"/>
              </a:xfrm>
              <a:prstGeom prst="roundRect">
                <a:avLst/>
              </a:prstGeom>
              <a:noFill/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B9D0353-1F07-E6BB-EE0D-A811BA424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422" y="3056760"/>
                <a:ext cx="914400" cy="91440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811D50F0-B868-BE89-1C3F-EE875AB0202B}"/>
                  </a:ext>
                </a:extLst>
              </p:cNvPr>
              <p:cNvSpPr/>
              <p:nvPr/>
            </p:nvSpPr>
            <p:spPr>
              <a:xfrm>
                <a:off x="7306455" y="3043096"/>
                <a:ext cx="2743200" cy="914400"/>
              </a:xfrm>
              <a:prstGeom prst="roundRect">
                <a:avLst/>
              </a:prstGeom>
              <a:noFill/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rgbClr val="1D3C58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811D50F0-B868-BE89-1C3F-EE875AB020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455" y="3043096"/>
                <a:ext cx="2743200" cy="9144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5EBE51-3E48-BC3D-285E-9C3D2F3A3083}"/>
                  </a:ext>
                </a:extLst>
              </p:cNvPr>
              <p:cNvSpPr txBox="1"/>
              <p:nvPr/>
            </p:nvSpPr>
            <p:spPr>
              <a:xfrm>
                <a:off x="169524" y="1294575"/>
                <a:ext cx="5330626" cy="135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Deformation gradient: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US" altLang="zh-CN" sz="2400" dirty="0">
                  <a:solidFill>
                    <a:srgbClr val="1D3C58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dirty="0">
                  <a:solidFill>
                    <a:srgbClr val="1D3C58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Green strain tensor: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sz="2400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4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altLang="zh-CN" sz="24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i="1">
                                <a:solidFill>
                                  <a:srgbClr val="1D3C5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solidFill>
                                  <a:srgbClr val="1D3C58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en-US" altLang="zh-CN" sz="2400" i="1">
                                <a:solidFill>
                                  <a:srgbClr val="1D3C58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zh-CN" sz="24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zh-CN" sz="24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endParaRPr lang="zh-CN" altLang="en-US" sz="2400" dirty="0">
                  <a:solidFill>
                    <a:srgbClr val="1D3C58"/>
                  </a:solidFill>
                  <a:latin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5EBE51-3E48-BC3D-285E-9C3D2F3A3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24" y="1294575"/>
                <a:ext cx="5330626" cy="1352550"/>
              </a:xfrm>
              <a:prstGeom prst="rect">
                <a:avLst/>
              </a:prstGeom>
              <a:blipFill>
                <a:blip r:embed="rId5"/>
                <a:stretch>
                  <a:fillRect l="-1602" t="-3153" b="-40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D6F04C86-6B05-54BC-544B-300A0B797A1D}"/>
              </a:ext>
            </a:extLst>
          </p:cNvPr>
          <p:cNvSpPr/>
          <p:nvPr/>
        </p:nvSpPr>
        <p:spPr>
          <a:xfrm>
            <a:off x="5117931" y="3186713"/>
            <a:ext cx="1656414" cy="654494"/>
          </a:xfrm>
          <a:prstGeom prst="left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equivalent</a:t>
            </a:r>
            <a:endParaRPr lang="zh-CN" altLang="en-US" dirty="0">
              <a:solidFill>
                <a:srgbClr val="1D3C58"/>
              </a:solidFill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258494-D579-990B-EA78-FE8EAE81CDE4}"/>
              </a:ext>
            </a:extLst>
          </p:cNvPr>
          <p:cNvSpPr txBox="1"/>
          <p:nvPr/>
        </p:nvSpPr>
        <p:spPr>
          <a:xfrm>
            <a:off x="3117772" y="4066741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More commonly </a:t>
            </a:r>
          </a:p>
          <a:p>
            <a:r>
              <a:rPr lang="en-US" altLang="zh-CN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used in practice!</a:t>
            </a:r>
            <a:endParaRPr lang="zh-CN" altLang="en-US" b="1" dirty="0">
              <a:solidFill>
                <a:srgbClr val="00B050"/>
              </a:solidFill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6FE742-2D12-D29B-E8A7-A78AF6FEADC1}"/>
              </a:ext>
            </a:extLst>
          </p:cNvPr>
          <p:cNvSpPr txBox="1"/>
          <p:nvPr/>
        </p:nvSpPr>
        <p:spPr>
          <a:xfrm>
            <a:off x="169523" y="4839620"/>
            <a:ext cx="9753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Our method can handle 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both</a:t>
            </a:r>
            <a:r>
              <a:rPr lang="en-US" altLang="zh-CN" sz="24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F-based and E-based energies!</a:t>
            </a:r>
          </a:p>
          <a:p>
            <a:endParaRPr lang="en-US" altLang="zh-CN" sz="2400" dirty="0">
              <a:solidFill>
                <a:srgbClr val="1D3C5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altLang="zh-CN" sz="24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Our method benefits from existing F-based stability analyses.</a:t>
            </a:r>
            <a:endParaRPr lang="zh-CN" altLang="en-US" sz="2400" dirty="0">
              <a:solidFill>
                <a:srgbClr val="1D3C58"/>
              </a:solidFill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22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A97A2-45CB-6654-8F91-2C9A0F899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19ACD0-163B-768A-F3C7-D14C8BEAEAB9}"/>
              </a:ext>
            </a:extLst>
          </p:cNvPr>
          <p:cNvSpPr txBox="1">
            <a:spLocks/>
          </p:cNvSpPr>
          <p:nvPr/>
        </p:nvSpPr>
        <p:spPr>
          <a:xfrm>
            <a:off x="169524" y="119076"/>
            <a:ext cx="7922915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Categorization of</a:t>
            </a:r>
            <a:r>
              <a:rPr lang="zh-CN" altLang="en-US" sz="3200" dirty="0"/>
              <a:t> </a:t>
            </a:r>
            <a:r>
              <a:rPr lang="en-US" altLang="zh-CN" sz="3200" dirty="0"/>
              <a:t>KL-shell</a:t>
            </a:r>
            <a:r>
              <a:rPr lang="zh-CN" altLang="en-US" sz="3200" dirty="0"/>
              <a:t> </a:t>
            </a:r>
            <a:r>
              <a:rPr lang="en-US" altLang="zh-CN" sz="3200" dirty="0"/>
              <a:t>energies</a:t>
            </a:r>
            <a:endParaRPr lang="en-US" sz="32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2BF86E-61CD-44DC-21B3-083220300343}"/>
              </a:ext>
            </a:extLst>
          </p:cNvPr>
          <p:cNvSpPr/>
          <p:nvPr/>
        </p:nvSpPr>
        <p:spPr>
          <a:xfrm>
            <a:off x="1897380" y="1327331"/>
            <a:ext cx="2171700" cy="325374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16550F-53A8-0C43-134D-3BDC1AFA8192}"/>
              </a:ext>
            </a:extLst>
          </p:cNvPr>
          <p:cNvSpPr txBox="1"/>
          <p:nvPr/>
        </p:nvSpPr>
        <p:spPr>
          <a:xfrm>
            <a:off x="2677697" y="3881608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……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A4B33F-5048-A60C-BA3E-454FDD7F2B55}"/>
              </a:ext>
            </a:extLst>
          </p:cNvPr>
          <p:cNvSpPr/>
          <p:nvPr/>
        </p:nvSpPr>
        <p:spPr>
          <a:xfrm>
            <a:off x="2773680" y="1536881"/>
            <a:ext cx="419100" cy="4191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2835F5F-E27B-8FE9-0918-030528FE4BFD}"/>
              </a:ext>
            </a:extLst>
          </p:cNvPr>
          <p:cNvSpPr/>
          <p:nvPr/>
        </p:nvSpPr>
        <p:spPr>
          <a:xfrm>
            <a:off x="2773680" y="2216611"/>
            <a:ext cx="419100" cy="4191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F1764B2-93D7-C58D-F3A5-EADC9D8FC556}"/>
              </a:ext>
            </a:extLst>
          </p:cNvPr>
          <p:cNvSpPr/>
          <p:nvPr/>
        </p:nvSpPr>
        <p:spPr>
          <a:xfrm>
            <a:off x="2773680" y="2896341"/>
            <a:ext cx="419100" cy="4191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AD3EE43-CEB4-654A-688F-B3A62FD38279}"/>
              </a:ext>
            </a:extLst>
          </p:cNvPr>
          <p:cNvSpPr/>
          <p:nvPr/>
        </p:nvSpPr>
        <p:spPr>
          <a:xfrm>
            <a:off x="7155179" y="1327331"/>
            <a:ext cx="2171700" cy="325374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AE2228-9102-F7C9-B9A0-ABF19A70A3C7}"/>
              </a:ext>
            </a:extLst>
          </p:cNvPr>
          <p:cNvSpPr txBox="1"/>
          <p:nvPr/>
        </p:nvSpPr>
        <p:spPr>
          <a:xfrm>
            <a:off x="7935496" y="3881608"/>
            <a:ext cx="61106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B0F0"/>
                </a:solidFill>
              </a:rPr>
              <a:t>……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5D9665F-1E76-DF19-D3A3-A954DF28C34E}"/>
              </a:ext>
            </a:extLst>
          </p:cNvPr>
          <p:cNvSpPr/>
          <p:nvPr/>
        </p:nvSpPr>
        <p:spPr>
          <a:xfrm>
            <a:off x="8031479" y="1746431"/>
            <a:ext cx="419100" cy="4191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0BA82CF-9615-BDA9-FB0E-DBF3D4E58A63}"/>
              </a:ext>
            </a:extLst>
          </p:cNvPr>
          <p:cNvSpPr/>
          <p:nvPr/>
        </p:nvSpPr>
        <p:spPr>
          <a:xfrm>
            <a:off x="8031479" y="2535101"/>
            <a:ext cx="419100" cy="4191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B68D187-94B9-8CB6-6F0C-64006B67735F}"/>
              </a:ext>
            </a:extLst>
          </p:cNvPr>
          <p:cNvSpPr/>
          <p:nvPr/>
        </p:nvSpPr>
        <p:spPr>
          <a:xfrm>
            <a:off x="8031479" y="3323771"/>
            <a:ext cx="419100" cy="4191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BE4BA8-9937-01BC-B81D-D2BFAFE69C4A}"/>
              </a:ext>
            </a:extLst>
          </p:cNvPr>
          <p:cNvSpPr txBox="1"/>
          <p:nvPr/>
        </p:nvSpPr>
        <p:spPr>
          <a:xfrm>
            <a:off x="1897380" y="4765975"/>
            <a:ext cx="231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Volumetric materials</a:t>
            </a:r>
            <a:endParaRPr lang="zh-CN" altLang="en-US" dirty="0">
              <a:solidFill>
                <a:srgbClr val="00B050"/>
              </a:solidFill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4EA709-9BF5-D305-F6BB-6B9645B2484E}"/>
              </a:ext>
            </a:extLst>
          </p:cNvPr>
          <p:cNvSpPr txBox="1"/>
          <p:nvPr/>
        </p:nvSpPr>
        <p:spPr>
          <a:xfrm>
            <a:off x="7133650" y="4765975"/>
            <a:ext cx="21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Thin-shell materials</a:t>
            </a:r>
            <a:endParaRPr lang="zh-CN" altLang="en-US" dirty="0">
              <a:solidFill>
                <a:srgbClr val="00B0F0"/>
              </a:solidFill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E97E6E2-EDD8-0A6D-A9B7-E563A1FBC2E7}"/>
              </a:ext>
            </a:extLst>
          </p:cNvPr>
          <p:cNvSpPr/>
          <p:nvPr/>
        </p:nvSpPr>
        <p:spPr>
          <a:xfrm>
            <a:off x="2773680" y="3579606"/>
            <a:ext cx="419100" cy="4191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2289B92-E9BE-EE1A-DBA3-B6940CA46642}"/>
              </a:ext>
            </a:extLst>
          </p:cNvPr>
          <p:cNvCxnSpPr>
            <a:stCxn id="23" idx="6"/>
            <a:endCxn id="28" idx="2"/>
          </p:cNvCxnSpPr>
          <p:nvPr/>
        </p:nvCxnSpPr>
        <p:spPr>
          <a:xfrm>
            <a:off x="3192780" y="1746431"/>
            <a:ext cx="4838699" cy="209550"/>
          </a:xfrm>
          <a:prstGeom prst="straightConnector1">
            <a:avLst/>
          </a:prstGeom>
          <a:ln w="19050"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9379EB4-EE63-D8F0-88BB-92373567D75A}"/>
              </a:ext>
            </a:extLst>
          </p:cNvPr>
          <p:cNvCxnSpPr>
            <a:cxnSpLocks/>
            <a:stCxn id="24" idx="6"/>
            <a:endCxn id="29" idx="2"/>
          </p:cNvCxnSpPr>
          <p:nvPr/>
        </p:nvCxnSpPr>
        <p:spPr>
          <a:xfrm>
            <a:off x="3192780" y="2426161"/>
            <a:ext cx="4838699" cy="318490"/>
          </a:xfrm>
          <a:prstGeom prst="straightConnector1">
            <a:avLst/>
          </a:prstGeom>
          <a:ln w="19050"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55E71AD-D4F8-FA50-C01F-6AE5572E68A5}"/>
              </a:ext>
            </a:extLst>
          </p:cNvPr>
          <p:cNvCxnSpPr>
            <a:cxnSpLocks/>
            <a:stCxn id="25" idx="6"/>
            <a:endCxn id="30" idx="2"/>
          </p:cNvCxnSpPr>
          <p:nvPr/>
        </p:nvCxnSpPr>
        <p:spPr>
          <a:xfrm>
            <a:off x="3192780" y="3105891"/>
            <a:ext cx="4838699" cy="427430"/>
          </a:xfrm>
          <a:prstGeom prst="straightConnector1">
            <a:avLst/>
          </a:prstGeom>
          <a:ln w="19050"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D79D9A2-BBF7-483C-E5C1-9560343F8B97}"/>
              </a:ext>
            </a:extLst>
          </p:cNvPr>
          <p:cNvCxnSpPr>
            <a:cxnSpLocks/>
            <a:stCxn id="46" idx="6"/>
            <a:endCxn id="30" idx="2"/>
          </p:cNvCxnSpPr>
          <p:nvPr/>
        </p:nvCxnSpPr>
        <p:spPr>
          <a:xfrm flipV="1">
            <a:off x="3192780" y="3533321"/>
            <a:ext cx="4838699" cy="255835"/>
          </a:xfrm>
          <a:prstGeom prst="straightConnector1">
            <a:avLst/>
          </a:prstGeom>
          <a:ln w="19050"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86FA471E-C3FE-B060-24E8-2FD831CD3BC6}"/>
              </a:ext>
            </a:extLst>
          </p:cNvPr>
          <p:cNvSpPr txBox="1"/>
          <p:nvPr/>
        </p:nvSpPr>
        <p:spPr>
          <a:xfrm>
            <a:off x="5148571" y="3781536"/>
            <a:ext cx="1130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Roboto" panose="02000000000000000000" pitchFamily="2" charset="0"/>
                <a:cs typeface="Roboto" panose="02000000000000000000" pitchFamily="2" charset="0"/>
              </a:rPr>
              <a:t>❓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4F7E0-F2E8-A2E1-108D-6B9C11D9BDA5}"/>
              </a:ext>
            </a:extLst>
          </p:cNvPr>
          <p:cNvSpPr txBox="1"/>
          <p:nvPr/>
        </p:nvSpPr>
        <p:spPr>
          <a:xfrm>
            <a:off x="169524" y="5358486"/>
            <a:ext cx="11852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Q: For KL thin-shells, is it possible that two hyperelastic volumetric energies result in identical thin-shell energies?</a:t>
            </a:r>
            <a:r>
              <a:rPr lang="zh-CN" altLang="en-US" sz="2400" dirty="0">
                <a:solidFill>
                  <a:srgbClr val="1D3C58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🤨</a:t>
            </a:r>
          </a:p>
        </p:txBody>
      </p:sp>
    </p:spTree>
    <p:extLst>
      <p:ext uri="{BB962C8B-B14F-4D97-AF65-F5344CB8AC3E}">
        <p14:creationId xmlns:p14="http://schemas.microsoft.com/office/powerpoint/2010/main" val="281941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59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A97A2-45CB-6654-8F91-2C9A0F899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19ACD0-163B-768A-F3C7-D14C8BEAEAB9}"/>
              </a:ext>
            </a:extLst>
          </p:cNvPr>
          <p:cNvSpPr txBox="1">
            <a:spLocks/>
          </p:cNvSpPr>
          <p:nvPr/>
        </p:nvSpPr>
        <p:spPr>
          <a:xfrm>
            <a:off x="169524" y="119076"/>
            <a:ext cx="7922915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Categorization of</a:t>
            </a:r>
            <a:r>
              <a:rPr lang="zh-CN" altLang="en-US" sz="3200" dirty="0"/>
              <a:t> </a:t>
            </a:r>
            <a:r>
              <a:rPr lang="en-US" altLang="zh-CN" sz="3200" dirty="0"/>
              <a:t>KL-shell</a:t>
            </a:r>
            <a:r>
              <a:rPr lang="zh-CN" altLang="en-US" sz="3200" dirty="0"/>
              <a:t> </a:t>
            </a:r>
            <a:r>
              <a:rPr lang="en-US" altLang="zh-CN" sz="3200" dirty="0"/>
              <a:t>energies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C26DE-77D9-95CE-87BC-28DE74BA4C5A}"/>
              </a:ext>
            </a:extLst>
          </p:cNvPr>
          <p:cNvSpPr txBox="1"/>
          <p:nvPr/>
        </p:nvSpPr>
        <p:spPr>
          <a:xfrm>
            <a:off x="169524" y="1391676"/>
            <a:ext cx="11852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Q: For KL thin-shells, is it possible that two hyperelastic volumetric energies result in identical thin-shell energies?</a:t>
            </a:r>
            <a:r>
              <a:rPr lang="zh-CN" altLang="en-US" sz="2400" dirty="0">
                <a:solidFill>
                  <a:srgbClr val="1D3C58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4B43FE-372F-D0E0-47B4-BB632ED3BFC4}"/>
                  </a:ext>
                </a:extLst>
              </p:cNvPr>
              <p:cNvSpPr txBox="1"/>
              <p:nvPr/>
            </p:nvSpPr>
            <p:spPr>
              <a:xfrm>
                <a:off x="169524" y="2534147"/>
                <a:ext cx="118529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zh-CN" altLang="en-US" sz="2400" i="1" dirty="0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𝜓</m:t>
                        </m:r>
                      </m:e>
                      <m:sub>
                        <m:r>
                          <a:rPr lang="en-US" altLang="zh-CN" sz="2400" b="0" i="1" dirty="0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𝜓</m:t>
                        </m:r>
                      </m:e>
                      <m:sub>
                        <m:r>
                          <a:rPr lang="en-US" altLang="zh-CN" sz="2400" b="0" i="1" dirty="0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produce identical thin-shell energies </a:t>
                </a:r>
                <a:r>
                  <a:rPr lang="en-US" altLang="zh-CN" sz="2400" dirty="0" err="1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iff</a:t>
                </a:r>
                <a:r>
                  <a:rPr lang="en-US" altLang="zh-CN" sz="24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they agree on each deformation gradient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zh-CN" altLang="en-US" sz="2400" dirty="0">
                    <a:solidFill>
                      <a:srgbClr val="1D3C58"/>
                    </a:solidFill>
                    <a:latin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altLang="zh-CN" sz="24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of the specific form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4B43FE-372F-D0E0-47B4-BB632ED3B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24" y="2534147"/>
                <a:ext cx="11852952" cy="830997"/>
              </a:xfrm>
              <a:prstGeom prst="rect">
                <a:avLst/>
              </a:prstGeom>
              <a:blipFill>
                <a:blip r:embed="rId3"/>
                <a:stretch>
                  <a:fillRect l="-823" t="-5147" b="-169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B9A1627-63F0-3C62-AF6D-D49B5FDB5653}"/>
                  </a:ext>
                </a:extLst>
              </p:cNvPr>
              <p:cNvSpPr/>
              <p:nvPr/>
            </p:nvSpPr>
            <p:spPr>
              <a:xfrm>
                <a:off x="4356100" y="3429000"/>
                <a:ext cx="3479800" cy="1195730"/>
              </a:xfrm>
              <a:prstGeom prst="roundRect">
                <a:avLst/>
              </a:prstGeom>
              <a:noFill/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CN" sz="24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CN" sz="2400" b="0" i="1" smtClean="0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B9A1627-63F0-3C62-AF6D-D49B5FDB56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100" y="3429000"/>
                <a:ext cx="3479800" cy="119573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BE57FC-7336-66C8-FDD7-91F04C54F596}"/>
                  </a:ext>
                </a:extLst>
              </p:cNvPr>
              <p:cNvSpPr txBox="1"/>
              <p:nvPr/>
            </p:nvSpPr>
            <p:spPr>
              <a:xfrm>
                <a:off x="169524" y="5117919"/>
                <a:ext cx="81134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altLang="zh-CN" sz="24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: arbitrary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3×3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rotation matrix.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BE57FC-7336-66C8-FDD7-91F04C54F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24" y="5117919"/>
                <a:ext cx="8113416" cy="461665"/>
              </a:xfrm>
              <a:prstGeom prst="rect">
                <a:avLst/>
              </a:prstGeom>
              <a:blipFill>
                <a:blip r:embed="rId5"/>
                <a:stretch>
                  <a:fillRect l="-156" t="-13514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5C068B3-CE57-5FE1-2D97-28C52E97134B}"/>
              </a:ext>
            </a:extLst>
          </p:cNvPr>
          <p:cNvSpPr txBox="1"/>
          <p:nvPr/>
        </p:nvSpPr>
        <p:spPr>
          <a:xfrm>
            <a:off x="169524" y="574418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(see detailed proof in our paper </a:t>
            </a:r>
            <a:r>
              <a:rPr lang="zh-CN" altLang="en-US" sz="20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🤓</a:t>
            </a:r>
            <a:r>
              <a:rPr lang="en-US" altLang="zh-CN" sz="20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zh-CN" altLang="en-US" sz="2000" dirty="0"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456ECC-6EB2-E6CD-9A64-992542570558}"/>
              </a:ext>
            </a:extLst>
          </p:cNvPr>
          <p:cNvSpPr/>
          <p:nvPr/>
        </p:nvSpPr>
        <p:spPr>
          <a:xfrm>
            <a:off x="5572283" y="3602029"/>
            <a:ext cx="693241" cy="5860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1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1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A97A2-45CB-6654-8F91-2C9A0F899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563879-642F-5793-05B5-8153F454A1DD}"/>
              </a:ext>
            </a:extLst>
          </p:cNvPr>
          <p:cNvSpPr txBox="1"/>
          <p:nvPr/>
        </p:nvSpPr>
        <p:spPr>
          <a:xfrm>
            <a:off x="169524" y="4431009"/>
            <a:ext cx="31604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Isotropic KL materials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A299B9-FA06-D181-6787-73BAAEB90E40}"/>
              </a:ext>
            </a:extLst>
          </p:cNvPr>
          <p:cNvSpPr txBox="1">
            <a:spLocks/>
          </p:cNvSpPr>
          <p:nvPr/>
        </p:nvSpPr>
        <p:spPr>
          <a:xfrm>
            <a:off x="169524" y="119076"/>
            <a:ext cx="7922915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Categorization of</a:t>
            </a:r>
            <a:r>
              <a:rPr lang="zh-CN" altLang="en-US" sz="3200" dirty="0"/>
              <a:t> </a:t>
            </a:r>
            <a:r>
              <a:rPr lang="en-US" altLang="zh-CN" sz="3200" dirty="0"/>
              <a:t>KL-shell</a:t>
            </a:r>
            <a:r>
              <a:rPr lang="zh-CN" altLang="en-US" sz="3200" dirty="0"/>
              <a:t> </a:t>
            </a:r>
            <a:r>
              <a:rPr lang="en-US" altLang="zh-CN" sz="3200" dirty="0"/>
              <a:t>energies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B8ADDE-C7F9-D73A-7F28-B13B9371EE5E}"/>
              </a:ext>
            </a:extLst>
          </p:cNvPr>
          <p:cNvSpPr txBox="1"/>
          <p:nvPr/>
        </p:nvSpPr>
        <p:spPr>
          <a:xfrm>
            <a:off x="169524" y="1448049"/>
            <a:ext cx="11524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</a:t>
            </a:r>
            <a:r>
              <a:rPr lang="zh-CN" altLang="en-US" sz="2400" dirty="0">
                <a:solidFill>
                  <a:srgbClr val="1D3C58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24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isotropic materials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5A3A50D-923C-A777-AD0B-1D6266FE24C2}"/>
                  </a:ext>
                </a:extLst>
              </p:cNvPr>
              <p:cNvSpPr/>
              <p:nvPr/>
            </p:nvSpPr>
            <p:spPr>
              <a:xfrm>
                <a:off x="2346085" y="2363544"/>
                <a:ext cx="3569791" cy="1233095"/>
              </a:xfrm>
              <a:prstGeom prst="roundRect">
                <a:avLst/>
              </a:prstGeom>
              <a:noFill/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CN" sz="24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altLang="zh-CN" sz="2400" dirty="0">
                  <a:solidFill>
                    <a:srgbClr val="1D3C58"/>
                  </a:solidFill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5A3A50D-923C-A777-AD0B-1D6266FE24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085" y="2363544"/>
                <a:ext cx="3569791" cy="1233095"/>
              </a:xfrm>
              <a:prstGeom prst="roundRect">
                <a:avLst/>
              </a:prstGeom>
              <a:blipFill>
                <a:blip r:embed="rId3"/>
                <a:stretch>
                  <a:fillRect b="-8081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745649E-7FC9-91D2-EBD2-FB42C536ED2F}"/>
                  </a:ext>
                </a:extLst>
              </p:cNvPr>
              <p:cNvSpPr/>
              <p:nvPr/>
            </p:nvSpPr>
            <p:spPr>
              <a:xfrm>
                <a:off x="5184807" y="5343704"/>
                <a:ext cx="1493957" cy="766679"/>
              </a:xfrm>
              <a:prstGeom prst="roundRect">
                <a:avLst/>
              </a:prstGeom>
              <a:noFill/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sz="24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4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745649E-7FC9-91D2-EBD2-FB42C536E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807" y="5343704"/>
                <a:ext cx="1493957" cy="76667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E831744-C377-1104-9535-0049C64810FC}"/>
              </a:ext>
            </a:extLst>
          </p:cNvPr>
          <p:cNvSpPr/>
          <p:nvPr/>
        </p:nvSpPr>
        <p:spPr>
          <a:xfrm>
            <a:off x="7683833" y="2799769"/>
            <a:ext cx="1350055" cy="629231"/>
          </a:xfrm>
          <a:prstGeom prst="triangle">
            <a:avLst>
              <a:gd name="adj" fmla="val 2587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CF9516-BC0F-8A50-47BA-9414E03D9BBB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8033146" y="2431137"/>
            <a:ext cx="0" cy="36863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2DEFAA-B760-FBCF-D3C0-005673944757}"/>
                  </a:ext>
                </a:extLst>
              </p:cNvPr>
              <p:cNvSpPr txBox="1"/>
              <p:nvPr/>
            </p:nvSpPr>
            <p:spPr>
              <a:xfrm>
                <a:off x="8112307" y="2476954"/>
                <a:ext cx="8636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2DEFAA-B760-FBCF-D3C0-005673944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2307" y="2476954"/>
                <a:ext cx="863698" cy="276999"/>
              </a:xfrm>
              <a:prstGeom prst="rect">
                <a:avLst/>
              </a:prstGeom>
              <a:blipFill>
                <a:blip r:embed="rId7"/>
                <a:stretch>
                  <a:fillRect r="-638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E51D26E-283B-A2E4-57C4-68D686463549}"/>
              </a:ext>
            </a:extLst>
          </p:cNvPr>
          <p:cNvSpPr txBox="1"/>
          <p:nvPr/>
        </p:nvSpPr>
        <p:spPr>
          <a:xfrm>
            <a:off x="4537832" y="4431009"/>
            <a:ext cx="6623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Symmetric energies of two principal stretches</a:t>
            </a:r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601AF79F-D531-B5B2-50CA-35C4D85F69AC}"/>
              </a:ext>
            </a:extLst>
          </p:cNvPr>
          <p:cNvSpPr/>
          <p:nvPr/>
        </p:nvSpPr>
        <p:spPr>
          <a:xfrm>
            <a:off x="3529843" y="4481971"/>
            <a:ext cx="808157" cy="359739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34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 animBg="1"/>
      <p:bldP spid="12" grpId="0" animBg="1"/>
      <p:bldP spid="2" grpId="0" animBg="1"/>
      <p:bldP spid="17" grpId="0"/>
      <p:bldP spid="11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89B709F-DC00-171E-1D6F-814148CE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210D886-6A5B-F53D-F71A-59E21B77AE29}"/>
              </a:ext>
            </a:extLst>
          </p:cNvPr>
          <p:cNvSpPr txBox="1">
            <a:spLocks/>
          </p:cNvSpPr>
          <p:nvPr/>
        </p:nvSpPr>
        <p:spPr>
          <a:xfrm>
            <a:off x="169524" y="119076"/>
            <a:ext cx="7922915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Material design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D3E053E-5789-3B2C-C9A5-8174BED2ACFC}"/>
                  </a:ext>
                </a:extLst>
              </p:cNvPr>
              <p:cNvSpPr/>
              <p:nvPr/>
            </p:nvSpPr>
            <p:spPr>
              <a:xfrm>
                <a:off x="5398660" y="2234444"/>
                <a:ext cx="1394679" cy="610131"/>
              </a:xfrm>
              <a:prstGeom prst="roundRect">
                <a:avLst/>
              </a:prstGeom>
              <a:noFill/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sz="24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4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D3E053E-5789-3B2C-C9A5-8174BED2AC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8660" y="2234444"/>
                <a:ext cx="1394679" cy="610131"/>
              </a:xfrm>
              <a:prstGeom prst="roundRect">
                <a:avLst/>
              </a:prstGeom>
              <a:blipFill>
                <a:blip r:embed="rId3"/>
                <a:stretch>
                  <a:fillRect l="-893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B5CE177-C225-9FEF-5BDB-9A54AEB401BE}"/>
              </a:ext>
            </a:extLst>
          </p:cNvPr>
          <p:cNvSpPr txBox="1"/>
          <p:nvPr/>
        </p:nvSpPr>
        <p:spPr>
          <a:xfrm>
            <a:off x="169524" y="1431871"/>
            <a:ext cx="10166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user can design KL thin-shell materials through symmetric functions </a:t>
            </a:r>
            <a:endParaRPr lang="zh-CN" altLang="en-US" sz="2400" dirty="0">
              <a:solidFill>
                <a:srgbClr val="1D3C58"/>
              </a:solidFill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32B47-5220-F203-98F7-3FE2292CEA1C}"/>
              </a:ext>
            </a:extLst>
          </p:cNvPr>
          <p:cNvSpPr txBox="1"/>
          <p:nvPr/>
        </p:nvSpPr>
        <p:spPr>
          <a:xfrm>
            <a:off x="169524" y="3263434"/>
            <a:ext cx="11808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But the design is still tedious because the space of symmetric functions is large! </a:t>
            </a:r>
            <a:r>
              <a:rPr lang="zh-CN" altLang="en-US" sz="24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🤯</a:t>
            </a:r>
            <a:endParaRPr lang="zh-CN" altLang="en-US" sz="2400" dirty="0">
              <a:solidFill>
                <a:srgbClr val="1D3C58"/>
              </a:solidFill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91264F-0DB3-FDED-1B59-BE743D59426B}"/>
              </a:ext>
            </a:extLst>
          </p:cNvPr>
          <p:cNvSpPr txBox="1"/>
          <p:nvPr/>
        </p:nvSpPr>
        <p:spPr>
          <a:xfrm>
            <a:off x="169524" y="4143958"/>
            <a:ext cx="6056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2D </a:t>
            </a:r>
            <a:r>
              <a:rPr lang="en-US" altLang="zh-CN" sz="2400" dirty="0" err="1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Valanis-Landel</a:t>
            </a:r>
            <a:r>
              <a:rPr lang="en-US" altLang="zh-CN" sz="24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hypothesis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568D505-C565-F7F4-618E-6CDDA931C1FE}"/>
                  </a:ext>
                </a:extLst>
              </p:cNvPr>
              <p:cNvSpPr/>
              <p:nvPr/>
            </p:nvSpPr>
            <p:spPr>
              <a:xfrm>
                <a:off x="3320359" y="5024482"/>
                <a:ext cx="5551279" cy="610131"/>
              </a:xfrm>
              <a:prstGeom prst="roundRect">
                <a:avLst/>
              </a:prstGeom>
              <a:noFill/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sz="24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4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sz="24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24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CN" sz="24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24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sz="24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altLang="zh-CN" sz="24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CN" sz="24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4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400" dirty="0">
                  <a:solidFill>
                    <a:srgbClr val="1D3C58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568D505-C565-F7F4-618E-6CDDA931C1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359" y="5024482"/>
                <a:ext cx="5551279" cy="61013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593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2967CB-74FE-C56E-B73D-9A3E2B35E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18" y="3429000"/>
            <a:ext cx="10857890" cy="228788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155174C-0923-25C1-11E6-60357CB9271C}"/>
              </a:ext>
            </a:extLst>
          </p:cNvPr>
          <p:cNvSpPr/>
          <p:nvPr/>
        </p:nvSpPr>
        <p:spPr>
          <a:xfrm>
            <a:off x="2352832" y="4456107"/>
            <a:ext cx="310393" cy="20133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89B709F-DC00-171E-1D6F-814148CE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B0A4C2-8489-9FEC-0999-A6A8EFB78EFD}"/>
              </a:ext>
            </a:extLst>
          </p:cNvPr>
          <p:cNvSpPr txBox="1">
            <a:spLocks/>
          </p:cNvSpPr>
          <p:nvPr/>
        </p:nvSpPr>
        <p:spPr>
          <a:xfrm>
            <a:off x="169524" y="119076"/>
            <a:ext cx="7922915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3-parameter </a:t>
            </a:r>
            <a:r>
              <a:rPr lang="en-US" sz="3200" dirty="0" err="1"/>
              <a:t>Valanis-Landel</a:t>
            </a:r>
            <a:r>
              <a:rPr lang="en-US" sz="3200" dirty="0"/>
              <a:t> family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5939F34-3E9B-FFF0-DACB-73BC1E4A59DA}"/>
                  </a:ext>
                </a:extLst>
              </p:cNvPr>
              <p:cNvSpPr txBox="1"/>
              <p:nvPr/>
            </p:nvSpPr>
            <p:spPr>
              <a:xfrm>
                <a:off x="169524" y="1024258"/>
                <a:ext cx="101904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Simplest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𝑓</m:t>
                    </m:r>
                    <m:r>
                      <a:rPr lang="en-US" altLang="zh-CN" sz="2400" i="1" dirty="0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,</m:t>
                    </m:r>
                    <m:r>
                      <a:rPr lang="en-US" altLang="zh-CN" sz="2400" i="1" dirty="0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𝑔</m:t>
                    </m:r>
                  </m:oMath>
                </a14:m>
                <a:r>
                  <a:rPr lang="zh-CN" altLang="en-US" sz="2400" dirty="0">
                    <a:solidFill>
                      <a:srgbClr val="1D3C58"/>
                    </a:solidFill>
                    <a:latin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altLang="zh-CN" sz="2400" dirty="0">
                    <a:solidFill>
                      <a:srgbClr val="1D3C58"/>
                    </a:solidFill>
                    <a:latin typeface="Roboto" panose="02000000000000000000" pitchFamily="2" charset="0"/>
                    <a:cs typeface="Roboto" panose="02000000000000000000" pitchFamily="2" charset="0"/>
                  </a:rPr>
                  <a:t>that permit controlling small strain and large strain behavior!</a:t>
                </a:r>
                <a:endParaRPr lang="zh-CN" altLang="en-US" sz="2400" dirty="0">
                  <a:solidFill>
                    <a:srgbClr val="1D3C58"/>
                  </a:solidFill>
                  <a:latin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5939F34-3E9B-FFF0-DACB-73BC1E4A5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24" y="1024258"/>
                <a:ext cx="10190482" cy="461665"/>
              </a:xfrm>
              <a:prstGeom prst="rect">
                <a:avLst/>
              </a:prstGeom>
              <a:blipFill>
                <a:blip r:embed="rId4"/>
                <a:stretch>
                  <a:fillRect l="-958" t="-9211" r="-778" b="-30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30E8A48-FB61-4B67-4DDE-A82115027FE7}"/>
                  </a:ext>
                </a:extLst>
              </p:cNvPr>
              <p:cNvSpPr/>
              <p:nvPr/>
            </p:nvSpPr>
            <p:spPr>
              <a:xfrm>
                <a:off x="4198310" y="1593827"/>
                <a:ext cx="4480560" cy="1244258"/>
              </a:xfrm>
              <a:prstGeom prst="roundRect">
                <a:avLst/>
              </a:prstGeom>
              <a:noFill/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20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altLang="zh-CN" sz="20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0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0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altLang="zh-CN" sz="2000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zh-CN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30E8A48-FB61-4B67-4DDE-A82115027F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310" y="1593827"/>
                <a:ext cx="4480560" cy="1244258"/>
              </a:xfrm>
              <a:prstGeom prst="roundRect">
                <a:avLst/>
              </a:prstGeom>
              <a:blipFill>
                <a:blip r:embed="rId5"/>
                <a:stretch>
                  <a:fillRect b="-2970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13DC95A-D678-8D32-1CE4-F96C9F4B8B9F}"/>
                  </a:ext>
                </a:extLst>
              </p:cNvPr>
              <p:cNvSpPr txBox="1"/>
              <p:nvPr/>
            </p:nvSpPr>
            <p:spPr>
              <a:xfrm>
                <a:off x="169524" y="2990038"/>
                <a:ext cx="56804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400" i="1" dirty="0" err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 i="1" dirty="0" err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sz="2400" i="1" dirty="0" err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 i="1" dirty="0" err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altLang="zh-CN" sz="24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: scalar parameters tuned by users</a:t>
                </a:r>
                <a:endParaRPr lang="zh-CN" altLang="en-US" sz="2400" dirty="0">
                  <a:solidFill>
                    <a:srgbClr val="1D3C58"/>
                  </a:solidFill>
                  <a:latin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13DC95A-D678-8D32-1CE4-F96C9F4B8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24" y="2990038"/>
                <a:ext cx="5680466" cy="461665"/>
              </a:xfrm>
              <a:prstGeom prst="rect">
                <a:avLst/>
              </a:prstGeom>
              <a:blipFill>
                <a:blip r:embed="rId6"/>
                <a:stretch>
                  <a:fillRect l="-322" t="-9211" r="-751" b="-30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AB6BB9A3-2B8C-62D6-7EC8-FEB4DF2D3CC3}"/>
              </a:ext>
            </a:extLst>
          </p:cNvPr>
          <p:cNvSpPr/>
          <p:nvPr/>
        </p:nvSpPr>
        <p:spPr>
          <a:xfrm>
            <a:off x="6128197" y="4456106"/>
            <a:ext cx="310393" cy="20133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EFA74A5-0170-BEE2-ACA2-2F49093AD55C}"/>
              </a:ext>
            </a:extLst>
          </p:cNvPr>
          <p:cNvSpPr/>
          <p:nvPr/>
        </p:nvSpPr>
        <p:spPr>
          <a:xfrm>
            <a:off x="9798273" y="4456106"/>
            <a:ext cx="310393" cy="20133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6A01EA-C5A8-D562-6AE9-9A6947CCE671}"/>
              </a:ext>
            </a:extLst>
          </p:cNvPr>
          <p:cNvSpPr/>
          <p:nvPr/>
        </p:nvSpPr>
        <p:spPr>
          <a:xfrm>
            <a:off x="3156575" y="3536905"/>
            <a:ext cx="1088264" cy="10093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D811036-7D54-6805-EF11-84ADF66BD2C4}"/>
              </a:ext>
            </a:extLst>
          </p:cNvPr>
          <p:cNvSpPr/>
          <p:nvPr/>
        </p:nvSpPr>
        <p:spPr>
          <a:xfrm>
            <a:off x="6755310" y="3536904"/>
            <a:ext cx="1088264" cy="10093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ADEE7A1-E0B8-CD12-E25F-780EB7E1A457}"/>
              </a:ext>
            </a:extLst>
          </p:cNvPr>
          <p:cNvSpPr/>
          <p:nvPr/>
        </p:nvSpPr>
        <p:spPr>
          <a:xfrm>
            <a:off x="10108666" y="3536903"/>
            <a:ext cx="1088264" cy="1009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0D10C72-A3FF-5F81-5532-482B11D791CF}"/>
                  </a:ext>
                </a:extLst>
              </p:cNvPr>
              <p:cNvSpPr txBox="1"/>
              <p:nvPr/>
            </p:nvSpPr>
            <p:spPr>
              <a:xfrm>
                <a:off x="169524" y="5802084"/>
                <a:ext cx="573543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B05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</a:t>
                </a:r>
                <a:r>
                  <a:rPr lang="en-US" altLang="zh-CN" sz="2000" dirty="0">
                    <a:solidFill>
                      <a:srgbClr val="00B05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mall deformation,</a:t>
                </a:r>
                <a:r>
                  <a:rPr lang="zh-CN" altLang="en-US" sz="2000" dirty="0">
                    <a:solidFill>
                      <a:srgbClr val="1D3C58"/>
                    </a:solidFill>
                    <a:latin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altLang="zh-CN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same behavior.	</a:t>
                </a:r>
              </a:p>
              <a:p>
                <a:r>
                  <a:rPr lang="en-US" altLang="zh-CN" sz="2000" dirty="0">
                    <a:solidFill>
                      <a:srgbClr val="FF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Large deformation,</a:t>
                </a:r>
                <a:r>
                  <a:rPr lang="en-US" altLang="zh-CN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higher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has larger stiffness.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0D10C72-A3FF-5F81-5532-482B11D79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24" y="5802084"/>
                <a:ext cx="5735439" cy="707886"/>
              </a:xfrm>
              <a:prstGeom prst="rect">
                <a:avLst/>
              </a:prstGeom>
              <a:blipFill>
                <a:blip r:embed="rId7"/>
                <a:stretch>
                  <a:fillRect l="-1169" t="-4310" b="-155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739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18" grpId="0" animBg="1"/>
      <p:bldP spid="19" grpId="0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1F7B6E-3F5B-743B-FE8C-95B3DF140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25A869A-8866-2FD8-7BE5-FF2474DE6A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524" y="119076"/>
                <a:ext cx="10595451" cy="87514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500" kern="1200" baseline="0">
                    <a:solidFill>
                      <a:srgbClr val="FF8261"/>
                    </a:solidFill>
                    <a:latin typeface="Roboto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dirty="0"/>
                  <a:t>Suspension under different gravity and nonlinearity </a:t>
                </a:r>
                <a14:m>
                  <m:oMath xmlns:m="http://schemas.openxmlformats.org/officeDocument/2006/math">
                    <m:r>
                      <a:rPr lang="en-US" altLang="zh-CN" sz="32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25A869A-8866-2FD8-7BE5-FF2474DE6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24" y="119076"/>
                <a:ext cx="10595451" cy="875142"/>
              </a:xfrm>
              <a:prstGeom prst="rect">
                <a:avLst/>
              </a:prstGeom>
              <a:blipFill>
                <a:blip r:embed="rId3"/>
                <a:stretch>
                  <a:fillRect l="-1437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1529B13-7605-4F72-747C-EAC64A630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24" y="2342912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4E761F-93FD-BCC8-2F6F-16900E8E1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138" y="1272421"/>
            <a:ext cx="342900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7539B5-E42C-8B98-A7F6-7DB176E83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0060" y="1272421"/>
            <a:ext cx="342900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718DFD-B0C7-1AAB-3E51-2E3F3E5FA9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7138" y="3050341"/>
            <a:ext cx="3429000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3C4EE8-071E-B9D5-FDBC-FF7130E174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0060" y="2986921"/>
            <a:ext cx="3429000" cy="3429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684155-8EF3-039D-31F6-460879340013}"/>
              </a:ext>
            </a:extLst>
          </p:cNvPr>
          <p:cNvSpPr txBox="1"/>
          <p:nvPr/>
        </p:nvSpPr>
        <p:spPr>
          <a:xfrm>
            <a:off x="996601" y="3810000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Neutral shape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FBFE274-7F6D-3138-6B67-EEE7342DEEC0}"/>
                  </a:ext>
                </a:extLst>
              </p:cNvPr>
              <p:cNvSpPr txBox="1"/>
              <p:nvPr/>
            </p:nvSpPr>
            <p:spPr>
              <a:xfrm>
                <a:off x="5931050" y="1006725"/>
                <a:ext cx="136984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1D3C58"/>
                    </a:solidFill>
                    <a:ea typeface="Roboto" panose="02000000000000000000" pitchFamily="2" charset="0"/>
                    <a:cs typeface="Roboto" panose="02000000000000000000" pitchFamily="2" charset="0"/>
                  </a:rPr>
                  <a:t>Low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𝑝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FBFE274-7F6D-3138-6B67-EEE7342DE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050" y="1006725"/>
                <a:ext cx="1369844" cy="400110"/>
              </a:xfrm>
              <a:prstGeom prst="rect">
                <a:avLst/>
              </a:prstGeom>
              <a:blipFill>
                <a:blip r:embed="rId9"/>
                <a:stretch>
                  <a:fillRect l="-5505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D30C4F6-3417-A3F7-489E-8DDD06CDC518}"/>
                  </a:ext>
                </a:extLst>
              </p:cNvPr>
              <p:cNvSpPr txBox="1"/>
              <p:nvPr/>
            </p:nvSpPr>
            <p:spPr>
              <a:xfrm>
                <a:off x="9662778" y="998027"/>
                <a:ext cx="6096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High</a:t>
                </a:r>
                <a:r>
                  <a:rPr lang="en-US" sz="2000" b="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D30C4F6-3417-A3F7-489E-8DDD06CDC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2778" y="998027"/>
                <a:ext cx="6096000" cy="400110"/>
              </a:xfrm>
              <a:prstGeom prst="rect">
                <a:avLst/>
              </a:prstGeom>
              <a:blipFill>
                <a:blip r:embed="rId10"/>
                <a:stretch>
                  <a:fillRect l="-832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B6DDA576-DACC-EAD6-FD58-5777C92BFA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1909" y="1141139"/>
            <a:ext cx="1472381" cy="12240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2F7A0DC-DD4B-043D-16F2-862FA76D44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18023" y="3429000"/>
            <a:ext cx="1460575" cy="1206562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A29746A-0138-0E29-F2FE-0C78215A446B}"/>
              </a:ext>
            </a:extLst>
          </p:cNvPr>
          <p:cNvCxnSpPr>
            <a:cxnSpLocks/>
          </p:cNvCxnSpPr>
          <p:nvPr/>
        </p:nvCxnSpPr>
        <p:spPr>
          <a:xfrm>
            <a:off x="3725963" y="1733072"/>
            <a:ext cx="0" cy="752872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DE6055F-89AB-EF71-08B3-56C0A10BFA00}"/>
                  </a:ext>
                </a:extLst>
              </p:cNvPr>
              <p:cNvSpPr txBox="1"/>
              <p:nvPr/>
            </p:nvSpPr>
            <p:spPr>
              <a:xfrm>
                <a:off x="3858042" y="1909453"/>
                <a:ext cx="144779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1</m:t>
                    </m:r>
                    <m:r>
                      <a:rPr lang="en-US" sz="2000" i="1" dirty="0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Roboto" panose="02000000000000000000" pitchFamily="2" charset="0"/>
                      </a:rPr>
                      <m:t>×</m:t>
                    </m:r>
                  </m:oMath>
                </a14:m>
                <a:r>
                  <a:rPr lang="en-US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gravity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DE6055F-89AB-EF71-08B3-56C0A10BF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042" y="1909453"/>
                <a:ext cx="1447799" cy="400110"/>
              </a:xfrm>
              <a:prstGeom prst="rect">
                <a:avLst/>
              </a:prstGeom>
              <a:blipFill>
                <a:blip r:embed="rId14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3801591-9B15-68FD-8919-B6BF7AF9627C}"/>
              </a:ext>
            </a:extLst>
          </p:cNvPr>
          <p:cNvCxnSpPr>
            <a:cxnSpLocks/>
          </p:cNvCxnSpPr>
          <p:nvPr/>
        </p:nvCxnSpPr>
        <p:spPr>
          <a:xfrm>
            <a:off x="3725963" y="4085112"/>
            <a:ext cx="0" cy="75287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3A506D6-BC0A-2B15-CB40-812482FB85CC}"/>
                  </a:ext>
                </a:extLst>
              </p:cNvPr>
              <p:cNvSpPr txBox="1"/>
              <p:nvPr/>
            </p:nvSpPr>
            <p:spPr>
              <a:xfrm>
                <a:off x="3858042" y="4235452"/>
                <a:ext cx="164592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1</m:t>
                    </m:r>
                    <m:r>
                      <a:rPr lang="en-US" sz="2000" b="0" i="1" dirty="0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m:t>0</m:t>
                    </m:r>
                    <m:r>
                      <a:rPr lang="en-US" sz="2000" i="1" dirty="0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Roboto" panose="02000000000000000000" pitchFamily="2" charset="0"/>
                      </a:rPr>
                      <m:t>×</m:t>
                    </m:r>
                  </m:oMath>
                </a14:m>
                <a:r>
                  <a:rPr lang="en-US" sz="20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gravity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3A506D6-BC0A-2B15-CB40-812482FB8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042" y="4235452"/>
                <a:ext cx="1645920" cy="400110"/>
              </a:xfrm>
              <a:prstGeom prst="rect">
                <a:avLst/>
              </a:prstGeom>
              <a:blipFill>
                <a:blip r:embed="rId15"/>
                <a:stretch>
                  <a:fillRect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E30710-1C93-A73B-2F85-6FA183C548E8}"/>
                  </a:ext>
                </a:extLst>
              </p:cNvPr>
              <p:cNvSpPr txBox="1"/>
              <p:nvPr/>
            </p:nvSpPr>
            <p:spPr>
              <a:xfrm>
                <a:off x="7871460" y="5509260"/>
                <a:ext cx="33110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CN" altLang="en-US" sz="2400" dirty="0">
                    <a:solidFill>
                      <a:srgbClr val="1D3C58"/>
                    </a:solidFill>
                    <a:latin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altLang="zh-CN" sz="24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controls nonlinearity!</a:t>
                </a:r>
                <a:endParaRPr lang="zh-CN" altLang="en-US" sz="2400" dirty="0">
                  <a:solidFill>
                    <a:srgbClr val="1D3C58"/>
                  </a:solidFill>
                  <a:latin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E30710-1C93-A73B-2F85-6FA183C54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1460" y="5509260"/>
                <a:ext cx="3311099" cy="461665"/>
              </a:xfrm>
              <a:prstGeom prst="rect">
                <a:avLst/>
              </a:prstGeom>
              <a:blipFill>
                <a:blip r:embed="rId16"/>
                <a:stretch>
                  <a:fillRect l="-552" t="-9333" r="-2210" b="-3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866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26" grpId="0"/>
      <p:bldP spid="36" grpId="0"/>
      <p:bldP spid="38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0D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503346-D66B-3BD4-8E1A-84D6FCFF1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06" y="290606"/>
            <a:ext cx="3286105" cy="875142"/>
          </a:xfrm>
        </p:spPr>
        <p:txBody>
          <a:bodyPr>
            <a:noAutofit/>
          </a:bodyPr>
          <a:lstStyle/>
          <a:p>
            <a:r>
              <a:rPr lang="en-US" sz="3200" dirty="0"/>
              <a:t>Material Design</a:t>
            </a:r>
          </a:p>
        </p:txBody>
      </p:sp>
      <p:pic>
        <p:nvPicPr>
          <p:cNvPr id="2" name="skirt">
            <a:hlinkClick r:id="" action="ppaction://media"/>
            <a:extLst>
              <a:ext uri="{FF2B5EF4-FFF2-40B4-BE49-F238E27FC236}">
                <a16:creationId xmlns:a16="http://schemas.microsoft.com/office/drawing/2014/main" id="{01E24EC7-B915-9786-DA7A-E6E4EF89AF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6905" y="1019810"/>
            <a:ext cx="5838190" cy="583819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829FA-5B2D-9199-40DF-3723301A4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750C0-33A9-4F38-4B35-C39817293F94}"/>
              </a:ext>
            </a:extLst>
          </p:cNvPr>
          <p:cNvSpPr txBox="1"/>
          <p:nvPr/>
        </p:nvSpPr>
        <p:spPr>
          <a:xfrm>
            <a:off x="3332988" y="919526"/>
            <a:ext cx="2619821" cy="523220"/>
          </a:xfrm>
          <a:prstGeom prst="rect">
            <a:avLst/>
          </a:prstGeom>
          <a:solidFill>
            <a:srgbClr val="D0D0D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Low nonlinearity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C5B666-3562-A394-50DA-38FD6ACD48FE}"/>
              </a:ext>
            </a:extLst>
          </p:cNvPr>
          <p:cNvSpPr txBox="1"/>
          <p:nvPr/>
        </p:nvSpPr>
        <p:spPr>
          <a:xfrm>
            <a:off x="6326538" y="919526"/>
            <a:ext cx="2688557" cy="523220"/>
          </a:xfrm>
          <a:prstGeom prst="rect">
            <a:avLst/>
          </a:prstGeom>
          <a:solidFill>
            <a:srgbClr val="D0D0D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High nonlinearity</a:t>
            </a:r>
          </a:p>
        </p:txBody>
      </p:sp>
    </p:spTree>
    <p:extLst>
      <p:ext uri="{BB962C8B-B14F-4D97-AF65-F5344CB8AC3E}">
        <p14:creationId xmlns:p14="http://schemas.microsoft.com/office/powerpoint/2010/main" val="183849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710891-FA39-B865-4117-DBB32E8C8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06" y="290606"/>
            <a:ext cx="6428534" cy="875142"/>
          </a:xfrm>
        </p:spPr>
        <p:txBody>
          <a:bodyPr>
            <a:noAutofit/>
          </a:bodyPr>
          <a:lstStyle/>
          <a:p>
            <a:r>
              <a:rPr lang="en-US" sz="3200" dirty="0"/>
              <a:t>Discretization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68E107F-5442-D1E2-B4EB-FA98AC5C6E33}"/>
                  </a:ext>
                </a:extLst>
              </p:cNvPr>
              <p:cNvSpPr txBox="1"/>
              <p:nvPr/>
            </p:nvSpPr>
            <p:spPr>
              <a:xfrm>
                <a:off x="286141" y="1504530"/>
                <a:ext cx="5966185" cy="3545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rgbClr val="1D3C58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68E107F-5442-D1E2-B4EB-FA98AC5C6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41" y="1504530"/>
                <a:ext cx="5966185" cy="354584"/>
              </a:xfrm>
              <a:prstGeom prst="rect">
                <a:avLst/>
              </a:prstGeom>
              <a:blipFill>
                <a:blip r:embed="rId3"/>
                <a:stretch>
                  <a:fillRect l="-204" r="-1124" b="-241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C11B38A-A010-A0B6-BDDA-7DF62167F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930" y="2603539"/>
            <a:ext cx="2020393" cy="9530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5D404B3-23E0-CF7A-F0A1-F53E71181ED5}"/>
              </a:ext>
            </a:extLst>
          </p:cNvPr>
          <p:cNvGrpSpPr/>
          <p:nvPr/>
        </p:nvGrpSpPr>
        <p:grpSpPr>
          <a:xfrm>
            <a:off x="187287" y="2294894"/>
            <a:ext cx="2117688" cy="1969198"/>
            <a:chOff x="317706" y="2652370"/>
            <a:chExt cx="2117688" cy="1969198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7E08CDC-9106-AC70-8991-6187F71D128C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 flipV="1">
              <a:off x="843193" y="2866047"/>
              <a:ext cx="0" cy="142570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428116E-E2BC-B585-9568-402DEE280E1D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843193" y="4291749"/>
              <a:ext cx="159072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AA52B69B-13BE-6FE7-2D49-DF38D8EE0939}"/>
                </a:ext>
              </a:extLst>
            </p:cNvPr>
            <p:cNvSpPr/>
            <p:nvPr/>
          </p:nvSpPr>
          <p:spPr>
            <a:xfrm>
              <a:off x="843193" y="3336803"/>
              <a:ext cx="1040891" cy="954946"/>
            </a:xfrm>
            <a:prstGeom prst="triangle">
              <a:avLst>
                <a:gd name="adj" fmla="val 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highlight>
                  <a:srgbClr val="00FFFF"/>
                </a:highlight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E958CD5-A5FA-F51C-D001-FFB4639264F2}"/>
                    </a:ext>
                  </a:extLst>
                </p:cNvPr>
                <p:cNvSpPr txBox="1"/>
                <p:nvPr/>
              </p:nvSpPr>
              <p:spPr>
                <a:xfrm>
                  <a:off x="416560" y="4291749"/>
                  <a:ext cx="5498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(0,0)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E958CD5-A5FA-F51C-D001-FFB463926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560" y="4291749"/>
                  <a:ext cx="549831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4444" t="-2174" r="-15556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8D64930-E024-5B6F-BE3E-0A39790B9ACC}"/>
                    </a:ext>
                  </a:extLst>
                </p:cNvPr>
                <p:cNvSpPr txBox="1"/>
                <p:nvPr/>
              </p:nvSpPr>
              <p:spPr>
                <a:xfrm>
                  <a:off x="1609168" y="4344569"/>
                  <a:ext cx="5498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(1,0)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8D64930-E024-5B6F-BE3E-0A39790B9A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9168" y="4344569"/>
                  <a:ext cx="54983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4444" t="-2222" r="-15556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CF1C200-A9DB-6755-43D8-8805E586C153}"/>
                    </a:ext>
                  </a:extLst>
                </p:cNvPr>
                <p:cNvSpPr txBox="1"/>
                <p:nvPr/>
              </p:nvSpPr>
              <p:spPr>
                <a:xfrm>
                  <a:off x="317706" y="3198302"/>
                  <a:ext cx="5498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(0,1)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CF1C200-A9DB-6755-43D8-8805E586C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706" y="3198302"/>
                  <a:ext cx="549831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4444" t="-2222" r="-15556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C7F25B0-993A-C3A7-1AB3-2E3D48EDA039}"/>
                    </a:ext>
                  </a:extLst>
                </p:cNvPr>
                <p:cNvSpPr txBox="1"/>
                <p:nvPr/>
              </p:nvSpPr>
              <p:spPr>
                <a:xfrm>
                  <a:off x="874058" y="2652370"/>
                  <a:ext cx="18466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C7F25B0-993A-C3A7-1AB3-2E3D48EDA0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058" y="2652370"/>
                  <a:ext cx="184666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20000" r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3FB407A-1114-63B0-BF9C-605F7DFEABBE}"/>
                    </a:ext>
                  </a:extLst>
                </p:cNvPr>
                <p:cNvSpPr txBox="1"/>
                <p:nvPr/>
              </p:nvSpPr>
              <p:spPr>
                <a:xfrm>
                  <a:off x="2243610" y="3961931"/>
                  <a:ext cx="1917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3FB407A-1114-63B0-BF9C-605F7DFEAB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3610" y="3961931"/>
                  <a:ext cx="191784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9355" r="-161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721E4D-A9EA-FCA7-3A12-79412399CF01}"/>
              </a:ext>
            </a:extLst>
          </p:cNvPr>
          <p:cNvGrpSpPr/>
          <p:nvPr/>
        </p:nvGrpSpPr>
        <p:grpSpPr>
          <a:xfrm>
            <a:off x="3510643" y="2395519"/>
            <a:ext cx="2038818" cy="2217853"/>
            <a:chOff x="3641062" y="2752995"/>
            <a:chExt cx="2038818" cy="2217853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F7E0E8AF-37B2-C7BE-F3DA-2FC7B9E8390E}"/>
                </a:ext>
              </a:extLst>
            </p:cNvPr>
            <p:cNvSpPr/>
            <p:nvPr/>
          </p:nvSpPr>
          <p:spPr>
            <a:xfrm rot="1554550">
              <a:off x="4644056" y="2901248"/>
              <a:ext cx="948163" cy="676696"/>
            </a:xfrm>
            <a:prstGeom prst="triangle">
              <a:avLst>
                <a:gd name="adj" fmla="val 77523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10C043-2758-A689-9281-22955F4E4F13}"/>
                    </a:ext>
                  </a:extLst>
                </p:cNvPr>
                <p:cNvSpPr txBox="1"/>
                <p:nvPr/>
              </p:nvSpPr>
              <p:spPr>
                <a:xfrm>
                  <a:off x="4295145" y="3133483"/>
                  <a:ext cx="24872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10C043-2758-A689-9281-22955F4E4F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5145" y="3133483"/>
                  <a:ext cx="248722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4634" r="-9756"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E2237DB-DD32-EDA9-F386-1EAF9237EC83}"/>
                    </a:ext>
                  </a:extLst>
                </p:cNvPr>
                <p:cNvSpPr txBox="1"/>
                <p:nvPr/>
              </p:nvSpPr>
              <p:spPr>
                <a:xfrm>
                  <a:off x="5394550" y="3642171"/>
                  <a:ext cx="247440" cy="2993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E2237DB-DD32-EDA9-F386-1EAF9237EC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4550" y="3642171"/>
                  <a:ext cx="247440" cy="299313"/>
                </a:xfrm>
                <a:prstGeom prst="rect">
                  <a:avLst/>
                </a:prstGeom>
                <a:blipFill>
                  <a:blip r:embed="rId11"/>
                  <a:stretch>
                    <a:fillRect l="-15000" r="-17500" b="-265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2345CC6-8074-5C66-07D9-EA65E9AB9A12}"/>
                    </a:ext>
                  </a:extLst>
                </p:cNvPr>
                <p:cNvSpPr txBox="1"/>
                <p:nvPr/>
              </p:nvSpPr>
              <p:spPr>
                <a:xfrm>
                  <a:off x="5388711" y="2752995"/>
                  <a:ext cx="29116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2345CC6-8074-5C66-07D9-EA65E9AB9A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711" y="2752995"/>
                  <a:ext cx="291169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2766" r="-8511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6436849-1ABA-E1DA-0E94-237A93CD26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6943" y="2818020"/>
              <a:ext cx="0" cy="1287202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3E954C9-FA3E-033F-1BEC-98C170981C78}"/>
                </a:ext>
              </a:extLst>
            </p:cNvPr>
            <p:cNvCxnSpPr>
              <a:cxnSpLocks/>
            </p:cNvCxnSpPr>
            <p:nvPr/>
          </p:nvCxnSpPr>
          <p:spPr>
            <a:xfrm>
              <a:off x="4176943" y="4105222"/>
              <a:ext cx="1441091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25DAF43-D2A2-3DCF-CD8C-896ABA071D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1062" y="4086052"/>
              <a:ext cx="542866" cy="88479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5469B0-AE0E-7AD5-2248-478EBD2566DF}"/>
              </a:ext>
            </a:extLst>
          </p:cNvPr>
          <p:cNvGrpSpPr/>
          <p:nvPr/>
        </p:nvGrpSpPr>
        <p:grpSpPr>
          <a:xfrm>
            <a:off x="4262054" y="2219960"/>
            <a:ext cx="1486145" cy="953741"/>
            <a:chOff x="4264476" y="2222763"/>
            <a:chExt cx="1486145" cy="953741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A62173A-A38E-0BD2-CC62-D51C13A5E7BA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V="1">
              <a:off x="4894292" y="2222763"/>
              <a:ext cx="69330" cy="615599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FC871BF-CA4B-A23E-17AE-6305776712D4}"/>
                </a:ext>
              </a:extLst>
            </p:cNvPr>
            <p:cNvCxnSpPr>
              <a:cxnSpLocks/>
              <a:stCxn id="11" idx="5"/>
            </p:cNvCxnSpPr>
            <p:nvPr/>
          </p:nvCxnSpPr>
          <p:spPr>
            <a:xfrm flipV="1">
              <a:off x="5318301" y="2691688"/>
              <a:ext cx="379056" cy="351019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4A46801-178C-389D-041E-5BCE03CA32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66786" y="2574696"/>
              <a:ext cx="279122" cy="601808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654D4A9-F7A3-8496-2B24-51D32DEF0375}"/>
                    </a:ext>
                  </a:extLst>
                </p:cNvPr>
                <p:cNvSpPr txBox="1"/>
                <p:nvPr/>
              </p:nvSpPr>
              <p:spPr>
                <a:xfrm>
                  <a:off x="4990133" y="2260086"/>
                  <a:ext cx="259302" cy="2993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654D4A9-F7A3-8496-2B24-51D32DEF03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0133" y="2260086"/>
                  <a:ext cx="259302" cy="299313"/>
                </a:xfrm>
                <a:prstGeom prst="rect">
                  <a:avLst/>
                </a:prstGeom>
                <a:blipFill>
                  <a:blip r:embed="rId13"/>
                  <a:stretch>
                    <a:fillRect l="-13953" r="-13953" b="-265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D2A84F70-CBDE-1B83-A493-D46B794C999D}"/>
                    </a:ext>
                  </a:extLst>
                </p:cNvPr>
                <p:cNvSpPr txBox="1"/>
                <p:nvPr/>
              </p:nvSpPr>
              <p:spPr>
                <a:xfrm>
                  <a:off x="4264476" y="2478704"/>
                  <a:ext cx="30303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D2A84F70-CBDE-1B83-A493-D46B794C99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4476" y="2478704"/>
                  <a:ext cx="303032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2000" r="-6000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C2C3498-2A0B-0D92-40FA-92D5C747F4F9}"/>
                    </a:ext>
                  </a:extLst>
                </p:cNvPr>
                <p:cNvSpPr txBox="1"/>
                <p:nvPr/>
              </p:nvSpPr>
              <p:spPr>
                <a:xfrm>
                  <a:off x="5490037" y="2820261"/>
                  <a:ext cx="2605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C2C3498-2A0B-0D92-40FA-92D5C747F4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0037" y="2820261"/>
                  <a:ext cx="260584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13953" r="-9302"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CB28F1AC-32EE-A4A0-BFFD-E1A61FFF70AB}"/>
              </a:ext>
            </a:extLst>
          </p:cNvPr>
          <p:cNvSpPr txBox="1"/>
          <p:nvPr/>
        </p:nvSpPr>
        <p:spPr>
          <a:xfrm>
            <a:off x="6602993" y="1504530"/>
            <a:ext cx="52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Discrete Fundamental Forms [</a:t>
            </a:r>
            <a:r>
              <a:rPr lang="en-US" altLang="zh-CN" dirty="0" err="1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Weischedel</a:t>
            </a:r>
            <a:r>
              <a:rPr lang="en-US" altLang="zh-CN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2012]</a:t>
            </a:r>
            <a:endParaRPr lang="zh-CN" altLang="en-US" dirty="0">
              <a:solidFill>
                <a:srgbClr val="1D3C58"/>
              </a:solidFill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832E8AB-46AD-BE65-6C91-751401BD9F6E}"/>
                  </a:ext>
                </a:extLst>
              </p:cNvPr>
              <p:cNvSpPr txBox="1"/>
              <p:nvPr/>
            </p:nvSpPr>
            <p:spPr>
              <a:xfrm>
                <a:off x="6602994" y="4777055"/>
                <a:ext cx="34769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Mean curvature: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cs typeface="Roboto" panose="02000000000000000000" pitchFamily="2" charset="0"/>
                      </a:rPr>
                      <m:t>𝐻</m:t>
                    </m:r>
                    <m:r>
                      <a:rPr lang="en-US" altLang="zh-CN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cs typeface="Roboto" panose="02000000000000000000" pitchFamily="2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i="1">
                        <a:solidFill>
                          <a:srgbClr val="1D3C58"/>
                        </a:solidFill>
                        <a:latin typeface="Cambria Math" panose="02040503050406030204" pitchFamily="18" charset="0"/>
                        <a:cs typeface="Roboto" panose="02000000000000000000" pitchFamily="2" charset="0"/>
                      </a:rPr>
                      <m:t>tr</m:t>
                    </m:r>
                    <m:r>
                      <a:rPr lang="en-US" altLang="zh-CN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cs typeface="Roboto" panose="02000000000000000000" pitchFamily="2" charset="0"/>
                      </a:rPr>
                      <m:t>(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cs typeface="Roboto" panose="02000000000000000000" pitchFamily="2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cs typeface="Roboto" panose="02000000000000000000" pitchFamily="2" charset="0"/>
                          </a:rPr>
                          <m:t>𝑎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cs typeface="Roboto" panose="02000000000000000000" pitchFamily="2" charset="0"/>
                          </a:rPr>
                          <m:t>−1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cs typeface="Roboto" panose="02000000000000000000" pitchFamily="2" charset="0"/>
                      </a:rPr>
                      <m:t>𝑏</m:t>
                    </m:r>
                    <m:r>
                      <a:rPr lang="en-US" altLang="zh-CN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cs typeface="Roboto" panose="02000000000000000000" pitchFamily="2" charset="0"/>
                      </a:rPr>
                      <m:t>)/2</m:t>
                    </m:r>
                  </m:oMath>
                </a14:m>
                <a:endParaRPr lang="zh-CN" altLang="en-US" dirty="0">
                  <a:solidFill>
                    <a:srgbClr val="1D3C58"/>
                  </a:solidFill>
                  <a:latin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832E8AB-46AD-BE65-6C91-751401BD9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994" y="4777055"/>
                <a:ext cx="3476977" cy="369332"/>
              </a:xfrm>
              <a:prstGeom prst="rect">
                <a:avLst/>
              </a:prstGeom>
              <a:blipFill>
                <a:blip r:embed="rId16"/>
                <a:stretch>
                  <a:fillRect l="-1401" t="-8333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28E6396-42BF-D64C-139C-52A418C87F17}"/>
                  </a:ext>
                </a:extLst>
              </p:cNvPr>
              <p:cNvSpPr txBox="1"/>
              <p:nvPr/>
            </p:nvSpPr>
            <p:spPr>
              <a:xfrm>
                <a:off x="6602994" y="5263096"/>
                <a:ext cx="34419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Gauss curvature: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cs typeface="Roboto" panose="02000000000000000000" pitchFamily="2" charset="0"/>
                      </a:rPr>
                      <m:t>𝐾</m:t>
                    </m:r>
                    <m:r>
                      <a:rPr lang="en-US" altLang="zh-CN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cs typeface="Roboto" panose="02000000000000000000" pitchFamily="2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i="1">
                        <a:solidFill>
                          <a:srgbClr val="1D3C58"/>
                        </a:solidFill>
                        <a:latin typeface="Cambria Math" panose="02040503050406030204" pitchFamily="18" charset="0"/>
                        <a:cs typeface="Roboto" panose="02000000000000000000" pitchFamily="2" charset="0"/>
                      </a:rPr>
                      <m:t>det</m:t>
                    </m:r>
                    <m:r>
                      <a:rPr lang="en-US" altLang="zh-CN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cs typeface="Roboto" panose="02000000000000000000" pitchFamily="2" charset="0"/>
                      </a:rPr>
                      <m:t>(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cs typeface="Roboto" panose="02000000000000000000" pitchFamily="2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cs typeface="Roboto" panose="02000000000000000000" pitchFamily="2" charset="0"/>
                          </a:rPr>
                          <m:t>𝑎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1D3C58"/>
                            </a:solidFill>
                            <a:latin typeface="Cambria Math" panose="02040503050406030204" pitchFamily="18" charset="0"/>
                            <a:cs typeface="Roboto" panose="02000000000000000000" pitchFamily="2" charset="0"/>
                          </a:rPr>
                          <m:t>−1</m:t>
                        </m:r>
                      </m:sup>
                    </m:sSup>
                    <m:r>
                      <a:rPr lang="en-US" altLang="zh-CN" i="1">
                        <a:solidFill>
                          <a:srgbClr val="1D3C58"/>
                        </a:solidFill>
                        <a:latin typeface="Cambria Math" panose="02040503050406030204" pitchFamily="18" charset="0"/>
                        <a:cs typeface="Roboto" panose="02000000000000000000" pitchFamily="2" charset="0"/>
                      </a:rPr>
                      <m:t>𝑏</m:t>
                    </m:r>
                    <m:r>
                      <a:rPr lang="en-US" altLang="zh-CN" b="0" i="1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  <a:cs typeface="Roboto" panose="02000000000000000000" pitchFamily="2" charset="0"/>
                      </a:rPr>
                      <m:t>)</m:t>
                    </m:r>
                  </m:oMath>
                </a14:m>
                <a:endParaRPr lang="zh-CN" altLang="en-US" dirty="0">
                  <a:solidFill>
                    <a:srgbClr val="1D3C58"/>
                  </a:solidFill>
                  <a:latin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28E6396-42BF-D64C-139C-52A418C87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994" y="5263096"/>
                <a:ext cx="3441968" cy="369332"/>
              </a:xfrm>
              <a:prstGeom prst="rect">
                <a:avLst/>
              </a:prstGeom>
              <a:blipFill>
                <a:blip r:embed="rId17"/>
                <a:stretch>
                  <a:fillRect l="-1416" t="-655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50EE7D-DE7E-D95A-C053-746F898B5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28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D39798-F4EB-02C6-A64D-3C27AB484450}"/>
              </a:ext>
            </a:extLst>
          </p:cNvPr>
          <p:cNvSpPr txBox="1"/>
          <p:nvPr/>
        </p:nvSpPr>
        <p:spPr>
          <a:xfrm>
            <a:off x="298668" y="4703761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Canonical triangle</a:t>
            </a:r>
            <a:endParaRPr lang="en-US" dirty="0">
              <a:solidFill>
                <a:srgbClr val="1D3C5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382F91-C91C-E960-FCD1-AE5E1426E612}"/>
              </a:ext>
            </a:extLst>
          </p:cNvPr>
          <p:cNvSpPr txBox="1"/>
          <p:nvPr/>
        </p:nvSpPr>
        <p:spPr>
          <a:xfrm>
            <a:off x="3596380" y="4703761"/>
            <a:ext cx="207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Deformed triangle</a:t>
            </a:r>
            <a:endParaRPr lang="en-US" dirty="0">
              <a:solidFill>
                <a:srgbClr val="1D3C5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20617DF7-1E9D-CAA3-CF1A-0FE6333CC171}"/>
                  </a:ext>
                </a:extLst>
              </p:cNvPr>
              <p:cNvSpPr/>
              <p:nvPr/>
            </p:nvSpPr>
            <p:spPr>
              <a:xfrm>
                <a:off x="6680606" y="2099396"/>
                <a:ext cx="4878298" cy="914400"/>
              </a:xfrm>
              <a:prstGeom prst="roundRect">
                <a:avLst/>
              </a:prstGeom>
              <a:noFill/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b="0" i="1" smtClean="0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zh-CN" b="0" i="1" smtClean="0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altLang="zh-CN" i="1">
                                            <a:solidFill>
                                              <a:srgbClr val="1D3C5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1D3C5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solidFill>
                                              <a:srgbClr val="1D3C5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altLang="zh-CN" i="1">
                                            <a:solidFill>
                                              <a:srgbClr val="1D3C5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1D3C5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solidFill>
                                              <a:srgbClr val="1D3C5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altLang="zh-CN" i="1">
                                            <a:solidFill>
                                              <a:srgbClr val="1D3C5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1D3C5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solidFill>
                                              <a:srgbClr val="1D3C5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altLang="zh-CN" i="1">
                                            <a:solidFill>
                                              <a:srgbClr val="1D3C5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1D3C5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solidFill>
                                              <a:srgbClr val="1D3C5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1D3C58"/>
                  </a:solidFill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20617DF7-1E9D-CAA3-CF1A-0FE6333CC1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606" y="2099396"/>
                <a:ext cx="4878298" cy="914400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692BCAD8-785D-56C5-A16F-DB9D0127EAE5}"/>
                  </a:ext>
                </a:extLst>
              </p:cNvPr>
              <p:cNvSpPr/>
              <p:nvPr/>
            </p:nvSpPr>
            <p:spPr>
              <a:xfrm>
                <a:off x="6680607" y="3387005"/>
                <a:ext cx="4878298" cy="914400"/>
              </a:xfrm>
              <a:prstGeom prst="roundRect">
                <a:avLst/>
              </a:prstGeom>
              <a:noFill/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CN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solidFill>
                                <a:srgbClr val="1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i="1">
                                  <a:solidFill>
                                    <a:srgbClr val="1D3C5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1D3C5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CN" i="1">
                                    <a:solidFill>
                                      <a:srgbClr val="1D3C58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1D3C58"/>
                  </a:solidFill>
                </a:endParaRPr>
              </a:p>
            </p:txBody>
          </p:sp>
        </mc:Choice>
        <mc:Fallback xmlns=""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692BCAD8-785D-56C5-A16F-DB9D0127EA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607" y="3387005"/>
                <a:ext cx="4878298" cy="914400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8EDB899B-2000-273C-622D-F5CDFE8FED46}"/>
              </a:ext>
            </a:extLst>
          </p:cNvPr>
          <p:cNvSpPr txBox="1"/>
          <p:nvPr/>
        </p:nvSpPr>
        <p:spPr>
          <a:xfrm>
            <a:off x="6602994" y="5809723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See implementation details in our paper.</a:t>
            </a:r>
            <a:endParaRPr lang="zh-CN" altLang="en-US" dirty="0">
              <a:solidFill>
                <a:srgbClr val="1D3C58"/>
              </a:solidFill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59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15" grpId="0"/>
      <p:bldP spid="20" grpId="0"/>
      <p:bldP spid="21" grpId="0" animBg="1"/>
      <p:bldP spid="22" grpId="0" animBg="1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710891-FA39-B865-4117-DBB32E8C8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06" y="290606"/>
            <a:ext cx="7007654" cy="875142"/>
          </a:xfrm>
        </p:spPr>
        <p:txBody>
          <a:bodyPr>
            <a:noAutofit/>
          </a:bodyPr>
          <a:lstStyle/>
          <a:p>
            <a:r>
              <a:rPr lang="en-US" altLang="zh-CN" sz="3200" dirty="0"/>
              <a:t>Anisotropic materials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4909E-E251-00CD-5660-0D0C1BF2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607" y="1579701"/>
            <a:ext cx="9843077" cy="498769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89F346-84B2-3D4E-07C6-EAA4387F6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29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596D43-81AF-C22C-6464-24E54DDB3815}"/>
              </a:ext>
            </a:extLst>
          </p:cNvPr>
          <p:cNvSpPr txBox="1"/>
          <p:nvPr/>
        </p:nvSpPr>
        <p:spPr>
          <a:xfrm>
            <a:off x="317705" y="1148814"/>
            <a:ext cx="5559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rgbClr val="1D3C58"/>
                </a:solidFill>
              </a:rPr>
              <a:t>Anisotropic ARAP;</a:t>
            </a:r>
            <a:r>
              <a:rPr lang="zh-CN" altLang="en-US" sz="2200" dirty="0">
                <a:solidFill>
                  <a:srgbClr val="1D3C58"/>
                </a:solidFill>
              </a:rPr>
              <a:t> </a:t>
            </a:r>
            <a:r>
              <a:rPr lang="en-US" altLang="zh-CN" sz="2200" dirty="0">
                <a:solidFill>
                  <a:srgbClr val="1D3C58"/>
                </a:solidFill>
              </a:rPr>
              <a:t>a </a:t>
            </a:r>
            <a:r>
              <a:rPr lang="en-US" sz="2200" dirty="0">
                <a:solidFill>
                  <a:srgbClr val="1D3C58"/>
                </a:solidFill>
              </a:rPr>
              <a:t>is the anisotropic </a:t>
            </a:r>
            <a:r>
              <a:rPr lang="en-US" altLang="zh-CN" sz="2200" dirty="0">
                <a:solidFill>
                  <a:srgbClr val="1D3C58"/>
                </a:solidFill>
              </a:rPr>
              <a:t>direction</a:t>
            </a:r>
            <a:endParaRPr lang="en-US" sz="2200" dirty="0">
              <a:solidFill>
                <a:srgbClr val="1D3C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23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35E36-9C1D-6C96-44E1-639F0FEDE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07" y="1235598"/>
            <a:ext cx="3478914" cy="1758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3176-4C7F-D93C-25B5-7182DEFC4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24" y="119076"/>
            <a:ext cx="7206365" cy="875142"/>
          </a:xfrm>
        </p:spPr>
        <p:txBody>
          <a:bodyPr>
            <a:noAutofit/>
          </a:bodyPr>
          <a:lstStyle/>
          <a:p>
            <a:r>
              <a:rPr lang="en-US" sz="3200" dirty="0"/>
              <a:t>Hyperelastic volumetric materials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7F7884-1BE9-23B0-CFB0-B3862A4AB534}"/>
              </a:ext>
            </a:extLst>
          </p:cNvPr>
          <p:cNvSpPr txBox="1"/>
          <p:nvPr/>
        </p:nvSpPr>
        <p:spPr>
          <a:xfrm>
            <a:off x="938909" y="2994548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1D3C58"/>
                </a:solidFill>
                <a:latin typeface="Roboto Cn"/>
              </a:rPr>
              <a:t>ARAP </a:t>
            </a:r>
          </a:p>
          <a:p>
            <a:pPr algn="ctr"/>
            <a:r>
              <a:rPr lang="en-US" altLang="zh-CN" dirty="0">
                <a:solidFill>
                  <a:srgbClr val="1D3C58"/>
                </a:solidFill>
                <a:latin typeface="Roboto Cn"/>
              </a:rPr>
              <a:t>[</a:t>
            </a:r>
            <a:r>
              <a:rPr lang="en-US" altLang="zh-CN" dirty="0" err="1">
                <a:solidFill>
                  <a:srgbClr val="1D3C58"/>
                </a:solidFill>
                <a:latin typeface="Roboto Cn"/>
              </a:rPr>
              <a:t>Sorkine</a:t>
            </a:r>
            <a:r>
              <a:rPr lang="en-US" altLang="zh-CN" dirty="0">
                <a:solidFill>
                  <a:srgbClr val="1D3C58"/>
                </a:solidFill>
                <a:latin typeface="Roboto Cn"/>
              </a:rPr>
              <a:t> et al. 2007]</a:t>
            </a:r>
            <a:endParaRPr lang="zh-CN" altLang="en-US" dirty="0">
              <a:solidFill>
                <a:srgbClr val="1D3C58"/>
              </a:solidFill>
              <a:latin typeface="Roboto C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5AED3-B2E1-EC53-99BA-17FB6223D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918" y="1326651"/>
            <a:ext cx="3689350" cy="15768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05F43E-0F09-31B9-DE55-050B7DC5D250}"/>
              </a:ext>
            </a:extLst>
          </p:cNvPr>
          <p:cNvSpPr txBox="1"/>
          <p:nvPr/>
        </p:nvSpPr>
        <p:spPr>
          <a:xfrm>
            <a:off x="5147702" y="2994548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1D3C58"/>
                </a:solidFill>
                <a:latin typeface="Roboto Cn"/>
              </a:rPr>
              <a:t>Stable Neo-Hookean </a:t>
            </a:r>
          </a:p>
          <a:p>
            <a:pPr algn="ctr"/>
            <a:r>
              <a:rPr lang="en-US" altLang="zh-CN" dirty="0">
                <a:solidFill>
                  <a:srgbClr val="1D3C58"/>
                </a:solidFill>
                <a:latin typeface="Roboto Cn"/>
              </a:rPr>
              <a:t>[Smith et al. 2018]</a:t>
            </a:r>
            <a:endParaRPr lang="zh-CN" altLang="en-US" dirty="0">
              <a:solidFill>
                <a:srgbClr val="1D3C58"/>
              </a:solidFill>
              <a:latin typeface="Roboto C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9B8372-9355-A253-A56C-90638F33A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34" y="4116139"/>
            <a:ext cx="3898900" cy="15612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9C9505-2C4F-5029-2A85-8053D743D172}"/>
              </a:ext>
            </a:extLst>
          </p:cNvPr>
          <p:cNvSpPr txBox="1"/>
          <p:nvPr/>
        </p:nvSpPr>
        <p:spPr>
          <a:xfrm>
            <a:off x="1175438" y="5677399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1D3C58"/>
                </a:solidFill>
                <a:latin typeface="Roboto Cn"/>
              </a:rPr>
              <a:t>Symmetric Dirichlet </a:t>
            </a:r>
          </a:p>
          <a:p>
            <a:pPr algn="ctr"/>
            <a:r>
              <a:rPr lang="en-US" altLang="zh-CN" dirty="0">
                <a:solidFill>
                  <a:srgbClr val="1D3C58"/>
                </a:solidFill>
                <a:latin typeface="Roboto Cn"/>
              </a:rPr>
              <a:t>[Smith et al. 2019]</a:t>
            </a:r>
            <a:endParaRPr lang="zh-CN" altLang="en-US" dirty="0">
              <a:solidFill>
                <a:srgbClr val="1D3C58"/>
              </a:solidFill>
              <a:latin typeface="Roboto Cn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79A9D8-4E85-60F5-6726-CCE92711B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355" y="3900696"/>
            <a:ext cx="3590228" cy="17767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33B0A3-89AC-A278-6193-DA0CFBAE4C5A}"/>
              </a:ext>
            </a:extLst>
          </p:cNvPr>
          <p:cNvSpPr txBox="1"/>
          <p:nvPr/>
        </p:nvSpPr>
        <p:spPr>
          <a:xfrm>
            <a:off x="6075099" y="5677399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1D3C58"/>
                </a:solidFill>
                <a:latin typeface="Roboto Cn"/>
              </a:rPr>
              <a:t>Symmetric ARAP </a:t>
            </a:r>
          </a:p>
          <a:p>
            <a:pPr algn="ctr"/>
            <a:r>
              <a:rPr lang="en-US" altLang="zh-CN" dirty="0">
                <a:solidFill>
                  <a:srgbClr val="1D3C58"/>
                </a:solidFill>
                <a:latin typeface="Roboto Cn"/>
              </a:rPr>
              <a:t>[Smith et al. 2019]</a:t>
            </a:r>
            <a:endParaRPr lang="zh-CN" altLang="en-US" dirty="0">
              <a:solidFill>
                <a:srgbClr val="1D3C58"/>
              </a:solidFill>
              <a:latin typeface="Roboto Cn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63F8F7-48FE-D924-9E8A-A74BAAD14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3999" y="2472143"/>
            <a:ext cx="2168107" cy="15782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F9DCA6-D7A8-3358-5ABC-2EF0E5793D08}"/>
              </a:ext>
            </a:extLst>
          </p:cNvPr>
          <p:cNvSpPr txBox="1"/>
          <p:nvPr/>
        </p:nvSpPr>
        <p:spPr>
          <a:xfrm>
            <a:off x="9203837" y="4050352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1D3C58"/>
                </a:solidFill>
                <a:latin typeface="Roboto Cn"/>
              </a:rPr>
              <a:t>STVK </a:t>
            </a:r>
          </a:p>
          <a:p>
            <a:pPr algn="ctr"/>
            <a:r>
              <a:rPr lang="en-US" altLang="zh-CN" dirty="0">
                <a:solidFill>
                  <a:srgbClr val="1D3C58"/>
                </a:solidFill>
                <a:latin typeface="Roboto Cn"/>
              </a:rPr>
              <a:t>[Barbič et al. 2012]</a:t>
            </a:r>
            <a:endParaRPr lang="zh-CN" altLang="en-US" dirty="0">
              <a:solidFill>
                <a:srgbClr val="1D3C58"/>
              </a:solidFill>
              <a:latin typeface="Roboto C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F5998-6850-743C-FB86-B50DD4074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2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  <p:bldP spid="14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8787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138E56-EBC7-3554-BD9B-09F984456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86" y="1056640"/>
            <a:ext cx="3296387" cy="329638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376781C-8C14-8F8B-6B2E-EE3D972D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06" y="290606"/>
            <a:ext cx="7007654" cy="875142"/>
          </a:xfrm>
        </p:spPr>
        <p:txBody>
          <a:bodyPr>
            <a:noAutofit/>
          </a:bodyPr>
          <a:lstStyle/>
          <a:p>
            <a:r>
              <a:rPr lang="en-US" altLang="zh-CN" sz="3200" dirty="0"/>
              <a:t>Different materials</a:t>
            </a:r>
            <a:endParaRPr lang="en-US" sz="3200" dirty="0"/>
          </a:p>
        </p:txBody>
      </p:sp>
      <p:pic>
        <p:nvPicPr>
          <p:cNvPr id="5" name="drape_bridge">
            <a:hlinkClick r:id="" action="ppaction://media"/>
            <a:extLst>
              <a:ext uri="{FF2B5EF4-FFF2-40B4-BE49-F238E27FC236}">
                <a16:creationId xmlns:a16="http://schemas.microsoft.com/office/drawing/2014/main" id="{73699388-7B9D-21F3-38E0-5020E6F8A7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2200" y="1056640"/>
            <a:ext cx="5801360" cy="58013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A0A15A-D59A-61A2-4932-ABBB376AD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18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26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376781C-8C14-8F8B-6B2E-EE3D972D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06" y="290606"/>
            <a:ext cx="7007654" cy="875142"/>
          </a:xfrm>
        </p:spPr>
        <p:txBody>
          <a:bodyPr>
            <a:noAutofit/>
          </a:bodyPr>
          <a:lstStyle/>
          <a:p>
            <a:r>
              <a:rPr lang="en-US" altLang="zh-CN" sz="3200" dirty="0"/>
              <a:t>Different materials</a:t>
            </a:r>
            <a:endParaRPr lang="en-US" sz="3200" dirty="0"/>
          </a:p>
        </p:txBody>
      </p:sp>
      <p:pic>
        <p:nvPicPr>
          <p:cNvPr id="3" name="fertility_drape">
            <a:hlinkClick r:id="" action="ppaction://media"/>
            <a:extLst>
              <a:ext uri="{FF2B5EF4-FFF2-40B4-BE49-F238E27FC236}">
                <a16:creationId xmlns:a16="http://schemas.microsoft.com/office/drawing/2014/main" id="{6764C18E-6EF8-CA7F-4D19-AB5D433576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9800" y="1056640"/>
            <a:ext cx="5801360" cy="58013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2C6D7-4BFB-C614-C933-A8010597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31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616A19-4B13-E733-60FB-E88AA1522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81" y="1056641"/>
            <a:ext cx="2783840" cy="27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AEB750-AABE-5437-2C81-E3684B9A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05" y="290606"/>
            <a:ext cx="10210477" cy="875142"/>
          </a:xfrm>
        </p:spPr>
        <p:txBody>
          <a:bodyPr>
            <a:noAutofit/>
          </a:bodyPr>
          <a:lstStyle/>
          <a:p>
            <a:r>
              <a:rPr lang="en-US" altLang="zh-CN" sz="3200" dirty="0"/>
              <a:t>Control bendability by changing thickness</a:t>
            </a:r>
            <a:endParaRPr lang="en-US" sz="3200" dirty="0"/>
          </a:p>
        </p:txBody>
      </p:sp>
      <p:pic>
        <p:nvPicPr>
          <p:cNvPr id="9" name="bob_soft">
            <a:hlinkClick r:id="" action="ppaction://media"/>
            <a:extLst>
              <a:ext uri="{FF2B5EF4-FFF2-40B4-BE49-F238E27FC236}">
                <a16:creationId xmlns:a16="http://schemas.microsoft.com/office/drawing/2014/main" id="{41B32476-CCF7-5A46-0C72-A852630FB2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113790"/>
            <a:ext cx="5453604" cy="5453604"/>
          </a:xfrm>
          <a:prstGeom prst="rect">
            <a:avLst/>
          </a:prstGeom>
        </p:spPr>
      </p:pic>
      <p:pic>
        <p:nvPicPr>
          <p:cNvPr id="10" name="bob">
            <a:hlinkClick r:id="" action="ppaction://media"/>
            <a:extLst>
              <a:ext uri="{FF2B5EF4-FFF2-40B4-BE49-F238E27FC236}">
                <a16:creationId xmlns:a16="http://schemas.microsoft.com/office/drawing/2014/main" id="{DB9D4026-904E-E743-8FE5-49C460CE338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706" y="1113790"/>
            <a:ext cx="5453604" cy="54536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FF7B3C-6625-2884-2F6C-66CCA7546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AF2E18-EC0A-6CB9-B1DA-E136DD69EB73}"/>
              </a:ext>
            </a:extLst>
          </p:cNvPr>
          <p:cNvSpPr txBox="1"/>
          <p:nvPr/>
        </p:nvSpPr>
        <p:spPr>
          <a:xfrm>
            <a:off x="317704" y="1113790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Large thickness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B51370-B439-5E52-1180-E59D146C53ED}"/>
              </a:ext>
            </a:extLst>
          </p:cNvPr>
          <p:cNvSpPr txBox="1"/>
          <p:nvPr/>
        </p:nvSpPr>
        <p:spPr>
          <a:xfrm>
            <a:off x="6096000" y="110596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Small thickness</a:t>
            </a:r>
          </a:p>
        </p:txBody>
      </p:sp>
    </p:spTree>
    <p:extLst>
      <p:ext uri="{BB962C8B-B14F-4D97-AF65-F5344CB8AC3E}">
        <p14:creationId xmlns:p14="http://schemas.microsoft.com/office/powerpoint/2010/main" val="376077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AEB750-AABE-5437-2C81-E3684B9A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06" y="290606"/>
            <a:ext cx="8292894" cy="875142"/>
          </a:xfrm>
        </p:spPr>
        <p:txBody>
          <a:bodyPr>
            <a:noAutofit/>
          </a:bodyPr>
          <a:lstStyle/>
          <a:p>
            <a:r>
              <a:rPr lang="en-US" altLang="zh-CN" sz="3200" dirty="0"/>
              <a:t>Control bendability by changing thickness</a:t>
            </a:r>
            <a:endParaRPr lang="en-US" sz="3200" dirty="0"/>
          </a:p>
        </p:txBody>
      </p:sp>
      <p:pic>
        <p:nvPicPr>
          <p:cNvPr id="12" name="spot_soft">
            <a:hlinkClick r:id="" action="ppaction://media"/>
            <a:extLst>
              <a:ext uri="{FF2B5EF4-FFF2-40B4-BE49-F238E27FC236}">
                <a16:creationId xmlns:a16="http://schemas.microsoft.com/office/drawing/2014/main" id="{CE5912BE-E4C7-3597-239D-F04CE4EAA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113790"/>
            <a:ext cx="5453604" cy="5453604"/>
          </a:xfrm>
          <a:prstGeom prst="rect">
            <a:avLst/>
          </a:prstGeom>
        </p:spPr>
      </p:pic>
      <p:pic>
        <p:nvPicPr>
          <p:cNvPr id="14" name="spot">
            <a:hlinkClick r:id="" action="ppaction://media"/>
            <a:extLst>
              <a:ext uri="{FF2B5EF4-FFF2-40B4-BE49-F238E27FC236}">
                <a16:creationId xmlns:a16="http://schemas.microsoft.com/office/drawing/2014/main" id="{B87A24AF-B3E5-8B98-A344-115EBA1E453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706" y="1113790"/>
            <a:ext cx="5453604" cy="54536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2DB7FA-035C-FD45-80B2-571DCB15F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33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9F038B-C74A-6AE6-0577-6B4BADE02C69}"/>
              </a:ext>
            </a:extLst>
          </p:cNvPr>
          <p:cNvSpPr txBox="1"/>
          <p:nvPr/>
        </p:nvSpPr>
        <p:spPr>
          <a:xfrm>
            <a:off x="317704" y="1113790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Large thickness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A0E3B-90FD-9DC1-F14F-6AD6CBC7AE0D}"/>
              </a:ext>
            </a:extLst>
          </p:cNvPr>
          <p:cNvSpPr txBox="1"/>
          <p:nvPr/>
        </p:nvSpPr>
        <p:spPr>
          <a:xfrm>
            <a:off x="6096000" y="110596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Small thickness</a:t>
            </a:r>
          </a:p>
        </p:txBody>
      </p:sp>
    </p:spTree>
    <p:extLst>
      <p:ext uri="{BB962C8B-B14F-4D97-AF65-F5344CB8AC3E}">
        <p14:creationId xmlns:p14="http://schemas.microsoft.com/office/powerpoint/2010/main" val="342122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A2390-8DD0-F705-F63A-F64A9F8E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008" y="4148990"/>
            <a:ext cx="2628625" cy="964526"/>
          </a:xfrm>
        </p:spPr>
        <p:txBody>
          <a:bodyPr>
            <a:normAutofit/>
          </a:bodyPr>
          <a:lstStyle/>
          <a:p>
            <a:r>
              <a:rPr lang="en-US" sz="4800" dirty="0"/>
              <a:t>Thanks!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2FCC6F-E551-415F-9CAA-4AC5B4E94B94}"/>
              </a:ext>
            </a:extLst>
          </p:cNvPr>
          <p:cNvSpPr txBox="1"/>
          <p:nvPr/>
        </p:nvSpPr>
        <p:spPr>
          <a:xfrm>
            <a:off x="353561" y="3167390"/>
            <a:ext cx="7499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No animals were harmed 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during</a:t>
            </a:r>
            <a:r>
              <a:rPr lang="en-US" sz="2800" dirty="0">
                <a:solidFill>
                  <a:schemeClr val="bg1"/>
                </a:solidFill>
              </a:rPr>
              <a:t> the simulation 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95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94B6C-FA36-8D54-D9A0-B80D6AFD3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468D14F-B43B-2640-D3A9-597D1D36B081}"/>
              </a:ext>
            </a:extLst>
          </p:cNvPr>
          <p:cNvSpPr txBox="1">
            <a:spLocks/>
          </p:cNvSpPr>
          <p:nvPr/>
        </p:nvSpPr>
        <p:spPr>
          <a:xfrm>
            <a:off x="2650676" y="6101170"/>
            <a:ext cx="9157659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951274-2E06-5856-BF58-CC923FB65FDB}"/>
              </a:ext>
            </a:extLst>
          </p:cNvPr>
          <p:cNvSpPr txBox="1">
            <a:spLocks/>
          </p:cNvSpPr>
          <p:nvPr/>
        </p:nvSpPr>
        <p:spPr>
          <a:xfrm>
            <a:off x="169524" y="119076"/>
            <a:ext cx="7206365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Problem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A9DB08-6F6A-96F4-69CC-2198DDEB8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4"/>
          <a:stretch/>
        </p:blipFill>
        <p:spPr bwMode="auto">
          <a:xfrm>
            <a:off x="7969250" y="741234"/>
            <a:ext cx="2637534" cy="271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4FA345-D16D-C93D-422C-FC06A1BE8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136" y="802000"/>
            <a:ext cx="3004763" cy="25857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822DE9-D477-6D66-5646-1D3ADD5846DB}"/>
              </a:ext>
            </a:extLst>
          </p:cNvPr>
          <p:cNvSpPr txBox="1"/>
          <p:nvPr/>
        </p:nvSpPr>
        <p:spPr>
          <a:xfrm>
            <a:off x="1311606" y="3450222"/>
            <a:ext cx="3183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1D3C58"/>
                </a:solidFill>
              </a:rPr>
              <a:t>Thin shell simulation</a:t>
            </a:r>
            <a:endParaRPr lang="zh-CN" altLang="en-US" sz="2800" dirty="0">
              <a:solidFill>
                <a:srgbClr val="1D3C58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97A8BD-87AD-2A0E-F69C-B328C1EA2B87}"/>
              </a:ext>
            </a:extLst>
          </p:cNvPr>
          <p:cNvSpPr txBox="1"/>
          <p:nvPr/>
        </p:nvSpPr>
        <p:spPr>
          <a:xfrm>
            <a:off x="7594829" y="3450222"/>
            <a:ext cx="3386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1D3C58"/>
                </a:solidFill>
              </a:rPr>
              <a:t>Volumetric simulation</a:t>
            </a:r>
            <a:endParaRPr lang="zh-CN" altLang="en-US" sz="2800" dirty="0">
              <a:solidFill>
                <a:srgbClr val="1D3C58"/>
              </a:solidFill>
            </a:endParaRPr>
          </a:p>
        </p:txBody>
      </p:sp>
      <p:pic>
        <p:nvPicPr>
          <p:cNvPr id="21" name="Picture 20" descr="A long shot of a crack&#10;&#10;Description automatically generated">
            <a:extLst>
              <a:ext uri="{FF2B5EF4-FFF2-40B4-BE49-F238E27FC236}">
                <a16:creationId xmlns:a16="http://schemas.microsoft.com/office/drawing/2014/main" id="{AF99EAF9-87C4-3497-F04F-1FF0472A2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73134">
            <a:off x="5014383" y="880246"/>
            <a:ext cx="2126386" cy="2835181"/>
          </a:xfrm>
          <a:prstGeom prst="rect">
            <a:avLst/>
          </a:prstGeom>
        </p:spPr>
      </p:pic>
      <p:pic>
        <p:nvPicPr>
          <p:cNvPr id="1030" name="Picture 6" descr="Fabric Roll Icons - Free SVG &amp; PNG Fabric Roll Images - Noun Project">
            <a:extLst>
              <a:ext uri="{FF2B5EF4-FFF2-40B4-BE49-F238E27FC236}">
                <a16:creationId xmlns:a16="http://schemas.microsoft.com/office/drawing/2014/main" id="{7212B70B-819B-8AE0-F319-4A1394C39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035" y="3880797"/>
            <a:ext cx="1649756" cy="164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EF5404F-1F83-1B77-C3BF-F3773D100DC8}"/>
              </a:ext>
            </a:extLst>
          </p:cNvPr>
          <p:cNvSpPr txBox="1"/>
          <p:nvPr/>
        </p:nvSpPr>
        <p:spPr>
          <a:xfrm>
            <a:off x="1311606" y="4228622"/>
            <a:ext cx="7521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>
                <a:solidFill>
                  <a:srgbClr val="1D3C58"/>
                </a:solidFill>
              </a:rPr>
              <a:t>A thin shell is simply a very thin volumetric object. </a:t>
            </a:r>
          </a:p>
          <a:p>
            <a:pPr algn="just"/>
            <a:r>
              <a:rPr lang="en-US" altLang="zh-CN" sz="2800" dirty="0">
                <a:solidFill>
                  <a:srgbClr val="1D3C58"/>
                </a:solidFill>
              </a:rPr>
              <a:t>The thickness is close to 0, but </a:t>
            </a:r>
            <a:r>
              <a:rPr lang="en-US" altLang="zh-CN" sz="2800" b="1" dirty="0">
                <a:solidFill>
                  <a:srgbClr val="1D3C58"/>
                </a:solidFill>
              </a:rPr>
              <a:t>not</a:t>
            </a:r>
            <a:r>
              <a:rPr lang="en-US" altLang="zh-CN" sz="2800" dirty="0">
                <a:solidFill>
                  <a:srgbClr val="1D3C58"/>
                </a:solidFill>
              </a:rPr>
              <a:t> 0! </a:t>
            </a:r>
            <a:endParaRPr lang="zh-CN" altLang="en-US" sz="2800" dirty="0">
              <a:solidFill>
                <a:srgbClr val="1D3C58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B2F095-BB4C-1315-FE0A-EC289354A551}"/>
              </a:ext>
            </a:extLst>
          </p:cNvPr>
          <p:cNvSpPr txBox="1"/>
          <p:nvPr/>
        </p:nvSpPr>
        <p:spPr>
          <a:xfrm>
            <a:off x="1311605" y="5474618"/>
            <a:ext cx="9157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>
                <a:solidFill>
                  <a:srgbClr val="FF0000"/>
                </a:solidFill>
              </a:rPr>
              <a:t>Can we use 3D solid mechanics and volumetric hyperelastic materials to simulate thin shells? </a:t>
            </a:r>
            <a:r>
              <a:rPr lang="zh-CN" altLang="en-US" sz="2800" dirty="0">
                <a:solidFill>
                  <a:srgbClr val="FF0000"/>
                </a:solidFill>
              </a:rPr>
              <a:t>🤔</a:t>
            </a:r>
          </a:p>
        </p:txBody>
      </p:sp>
    </p:spTree>
    <p:extLst>
      <p:ext uri="{BB962C8B-B14F-4D97-AF65-F5344CB8AC3E}">
        <p14:creationId xmlns:p14="http://schemas.microsoft.com/office/powerpoint/2010/main" val="198921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94B6C-FA36-8D54-D9A0-B80D6AFD3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shell">
            <a:hlinkClick r:id="" action="ppaction://media"/>
            <a:extLst>
              <a:ext uri="{FF2B5EF4-FFF2-40B4-BE49-F238E27FC236}">
                <a16:creationId xmlns:a16="http://schemas.microsoft.com/office/drawing/2014/main" id="{920308F2-CDD6-4F52-9D99-A4BC2965BE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4371" y="1739936"/>
            <a:ext cx="6829467" cy="3841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BD24-5CF6-F747-4A54-F063BA90F0C5}"/>
                  </a:ext>
                </a:extLst>
              </p:cNvPr>
              <p:cNvSpPr txBox="1"/>
              <p:nvPr/>
            </p:nvSpPr>
            <p:spPr>
              <a:xfrm>
                <a:off x="169524" y="994218"/>
                <a:ext cx="112591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We</a:t>
                </a:r>
                <a:r>
                  <a:rPr lang="zh-CN" altLang="en-US" sz="2400" dirty="0">
                    <a:solidFill>
                      <a:srgbClr val="1D3C58"/>
                    </a:solidFill>
                    <a:latin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4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expand the volumetric elastic energy to a Taylor series in the thickness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1D3C58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400" dirty="0">
                    <a:solidFill>
                      <a:srgbClr val="1D3C58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BD24-5CF6-F747-4A54-F063BA90F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24" y="994218"/>
                <a:ext cx="11259162" cy="461665"/>
              </a:xfrm>
              <a:prstGeom prst="rect">
                <a:avLst/>
              </a:prstGeom>
              <a:blipFill>
                <a:blip r:embed="rId6"/>
                <a:stretch>
                  <a:fillRect l="-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263008F-E89D-3E37-28BF-677EFBD2FD84}"/>
              </a:ext>
            </a:extLst>
          </p:cNvPr>
          <p:cNvSpPr txBox="1">
            <a:spLocks/>
          </p:cNvSpPr>
          <p:nvPr/>
        </p:nvSpPr>
        <p:spPr>
          <a:xfrm>
            <a:off x="169524" y="119076"/>
            <a:ext cx="7206365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We contribute such a method…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C622C-AEC3-BF0B-67F0-97BD67E32328}"/>
              </a:ext>
            </a:extLst>
          </p:cNvPr>
          <p:cNvSpPr txBox="1"/>
          <p:nvPr/>
        </p:nvSpPr>
        <p:spPr>
          <a:xfrm>
            <a:off x="169523" y="5865565"/>
            <a:ext cx="109613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Our formulation works for arbitrary hyperelastic materials, arbitrary thin-shell rest shapes, and arbitrarily large deformations.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1E1C2C-C90C-F709-7D8F-0F62A8B5D46E}"/>
                  </a:ext>
                </a:extLst>
              </p:cNvPr>
              <p:cNvSpPr txBox="1"/>
              <p:nvPr/>
            </p:nvSpPr>
            <p:spPr>
              <a:xfrm>
                <a:off x="2616391" y="1876053"/>
                <a:ext cx="1011815" cy="554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i="1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en-US" b="0" i="1" dirty="0">
                  <a:solidFill>
                    <a:srgbClr val="1D3C58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→2</m:t>
                      </m:r>
                      <m:r>
                        <a:rPr lang="en-US" b="0" i="1" smtClean="0">
                          <a:solidFill>
                            <a:srgbClr val="1D3C5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br>
                  <a:rPr lang="en-US" b="0" dirty="0">
                    <a:solidFill>
                      <a:srgbClr val="1D3C58"/>
                    </a:solidFill>
                    <a:ea typeface="Cambria Math" panose="02040503050406030204" pitchFamily="18" charset="0"/>
                  </a:rPr>
                </a:br>
                <a:endParaRPr lang="en-US" dirty="0">
                  <a:solidFill>
                    <a:srgbClr val="1D3C58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1E1C2C-C90C-F709-7D8F-0F62A8B5D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6391" y="1876053"/>
                <a:ext cx="1011815" cy="554062"/>
              </a:xfrm>
              <a:prstGeom prst="rect">
                <a:avLst/>
              </a:prstGeom>
              <a:blipFill>
                <a:blip r:embed="rId7"/>
                <a:stretch>
                  <a:fillRect l="-2410" r="-2410"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73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49F7D1C-A639-473A-2DDA-FAF1FCE8A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07" t="8188" r="7707" b="3152"/>
          <a:stretch/>
        </p:blipFill>
        <p:spPr>
          <a:xfrm>
            <a:off x="3994319" y="1848652"/>
            <a:ext cx="7958502" cy="43041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15706A-98DE-A97E-9BEA-A5D9BE67F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6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7EB5076-820F-A1CA-0042-C7245DE2E35D}"/>
              </a:ext>
            </a:extLst>
          </p:cNvPr>
          <p:cNvSpPr txBox="1">
            <a:spLocks/>
          </p:cNvSpPr>
          <p:nvPr/>
        </p:nvSpPr>
        <p:spPr>
          <a:xfrm>
            <a:off x="169524" y="119076"/>
            <a:ext cx="7206365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Better convergence to analytical result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81C782-07BA-29EE-03AA-56D50D0C571C}"/>
              </a:ext>
            </a:extLst>
          </p:cNvPr>
          <p:cNvSpPr txBox="1"/>
          <p:nvPr/>
        </p:nvSpPr>
        <p:spPr>
          <a:xfrm>
            <a:off x="169524" y="1161974"/>
            <a:ext cx="10581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D3C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Why not simulate a volumetric thin shell directly using a volumetric mesh?</a:t>
            </a:r>
            <a:r>
              <a:rPr lang="zh-CN" altLang="en-US" sz="2400" dirty="0">
                <a:solidFill>
                  <a:srgbClr val="1D3C58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🤔</a:t>
            </a:r>
            <a:endParaRPr lang="en-US" sz="2400" dirty="0">
              <a:solidFill>
                <a:srgbClr val="1D3C5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482BFA5-3ACB-3708-ADE2-89D8DA56073B}"/>
              </a:ext>
            </a:extLst>
          </p:cNvPr>
          <p:cNvCxnSpPr>
            <a:cxnSpLocks/>
          </p:cNvCxnSpPr>
          <p:nvPr/>
        </p:nvCxnSpPr>
        <p:spPr>
          <a:xfrm>
            <a:off x="4494508" y="4418893"/>
            <a:ext cx="5605456" cy="0"/>
          </a:xfrm>
          <a:prstGeom prst="line">
            <a:avLst/>
          </a:prstGeom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6FBD93-8580-AC21-C919-A883FEC637EF}"/>
              </a:ext>
            </a:extLst>
          </p:cNvPr>
          <p:cNvCxnSpPr>
            <a:cxnSpLocks/>
          </p:cNvCxnSpPr>
          <p:nvPr/>
        </p:nvCxnSpPr>
        <p:spPr>
          <a:xfrm>
            <a:off x="10099964" y="4418893"/>
            <a:ext cx="0" cy="1113511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F685FB-1323-2CDC-EB06-03267D0AA8B0}"/>
              </a:ext>
            </a:extLst>
          </p:cNvPr>
          <p:cNvCxnSpPr>
            <a:cxnSpLocks/>
          </p:cNvCxnSpPr>
          <p:nvPr/>
        </p:nvCxnSpPr>
        <p:spPr>
          <a:xfrm>
            <a:off x="8610600" y="4418893"/>
            <a:ext cx="0" cy="117599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416BCB-DA4B-2DCF-184D-CAF5A66F3E98}"/>
              </a:ext>
            </a:extLst>
          </p:cNvPr>
          <p:cNvGrpSpPr/>
          <p:nvPr/>
        </p:nvGrpSpPr>
        <p:grpSpPr>
          <a:xfrm>
            <a:off x="587203" y="4467283"/>
            <a:ext cx="3358342" cy="1889067"/>
            <a:chOff x="1136037" y="3909326"/>
            <a:chExt cx="2809508" cy="15803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9E1461B-B850-D0A8-8E81-B4A468A90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6037" y="3909326"/>
              <a:ext cx="2809508" cy="15803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C560B4-C200-6552-EA2A-7D3A8083B084}"/>
                </a:ext>
              </a:extLst>
            </p:cNvPr>
            <p:cNvSpPr txBox="1"/>
            <p:nvPr/>
          </p:nvSpPr>
          <p:spPr>
            <a:xfrm>
              <a:off x="1136037" y="3909326"/>
              <a:ext cx="9364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/>
                <a:t>Tet mesh</a:t>
              </a:r>
              <a:endParaRPr lang="zh-CN" altLang="en-US" sz="16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37B010-E0E7-37B9-908D-1C888B81D970}"/>
              </a:ext>
            </a:extLst>
          </p:cNvPr>
          <p:cNvGrpSpPr/>
          <p:nvPr/>
        </p:nvGrpSpPr>
        <p:grpSpPr>
          <a:xfrm>
            <a:off x="587205" y="1791395"/>
            <a:ext cx="3358341" cy="1889066"/>
            <a:chOff x="1136037" y="2162755"/>
            <a:chExt cx="2809508" cy="15803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FB3777-A249-E3C2-19A6-6A4808669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6037" y="2162755"/>
              <a:ext cx="2809508" cy="158034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40A4F8F-8845-C6DD-25B8-5E16D2E78752}"/>
                </a:ext>
              </a:extLst>
            </p:cNvPr>
            <p:cNvSpPr txBox="1"/>
            <p:nvPr/>
          </p:nvSpPr>
          <p:spPr>
            <a:xfrm>
              <a:off x="1147659" y="2175120"/>
              <a:ext cx="13405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/>
                <a:t>Triangle mesh</a:t>
              </a:r>
              <a:endParaRPr lang="zh-CN" altLang="en-US" sz="1600" dirty="0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6CEC4DA-9B58-CB7C-D620-951576E772B6}"/>
              </a:ext>
            </a:extLst>
          </p:cNvPr>
          <p:cNvCxnSpPr>
            <a:cxnSpLocks/>
          </p:cNvCxnSpPr>
          <p:nvPr/>
        </p:nvCxnSpPr>
        <p:spPr>
          <a:xfrm>
            <a:off x="1285676" y="3782291"/>
            <a:ext cx="0" cy="53266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A3F24E4-EF9D-F1BC-D33B-B4CAD12D6D26}"/>
              </a:ext>
            </a:extLst>
          </p:cNvPr>
          <p:cNvSpPr txBox="1"/>
          <p:nvPr/>
        </p:nvSpPr>
        <p:spPr>
          <a:xfrm>
            <a:off x="1250325" y="3848217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 extrude up and down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F9479D-FF7E-81D1-116D-C4C93F38C5D0}"/>
              </a:ext>
            </a:extLst>
          </p:cNvPr>
          <p:cNvSpPr txBox="1"/>
          <p:nvPr/>
        </p:nvSpPr>
        <p:spPr>
          <a:xfrm>
            <a:off x="8466114" y="4030704"/>
            <a:ext cx="62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Ours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EB9349-62C0-F9BB-1FD0-DAC7FB795035}"/>
              </a:ext>
            </a:extLst>
          </p:cNvPr>
          <p:cNvSpPr txBox="1"/>
          <p:nvPr/>
        </p:nvSpPr>
        <p:spPr>
          <a:xfrm>
            <a:off x="9922365" y="398433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Tet mesh</a:t>
            </a:r>
          </a:p>
        </p:txBody>
      </p:sp>
    </p:spTree>
    <p:extLst>
      <p:ext uri="{BB962C8B-B14F-4D97-AF65-F5344CB8AC3E}">
        <p14:creationId xmlns:p14="http://schemas.microsoft.com/office/powerpoint/2010/main" val="351578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6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ibbon">
            <a:hlinkClick r:id="" action="ppaction://media"/>
            <a:extLst>
              <a:ext uri="{FF2B5EF4-FFF2-40B4-BE49-F238E27FC236}">
                <a16:creationId xmlns:a16="http://schemas.microsoft.com/office/drawing/2014/main" id="{19C2FD74-15AC-EEFC-153D-8E71B54565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0846" y="994218"/>
            <a:ext cx="5730308" cy="573030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956E4-1975-4C03-C6A4-6737D71C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83F717-4199-87E2-305E-0D544F0F537B}"/>
              </a:ext>
            </a:extLst>
          </p:cNvPr>
          <p:cNvSpPr txBox="1">
            <a:spLocks/>
          </p:cNvSpPr>
          <p:nvPr/>
        </p:nvSpPr>
        <p:spPr>
          <a:xfrm>
            <a:off x="169524" y="119076"/>
            <a:ext cx="9721236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Visual comparison to volumetric simulation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0042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6593F5-ED1A-B45B-05F8-7828C6AD8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450" y="1741128"/>
            <a:ext cx="6509726" cy="498034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CE492-578C-00CC-02AA-ADCE8BCD5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AD768-5185-139D-4ADF-322F6B82B48F}"/>
              </a:ext>
            </a:extLst>
          </p:cNvPr>
          <p:cNvSpPr txBox="1"/>
          <p:nvPr/>
        </p:nvSpPr>
        <p:spPr>
          <a:xfrm>
            <a:off x="317706" y="926763"/>
            <a:ext cx="114704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D3C58"/>
                </a:solidFill>
              </a:rPr>
              <a:t>We can </a:t>
            </a:r>
            <a:r>
              <a:rPr lang="en-US" altLang="zh-CN" sz="2400" dirty="0">
                <a:solidFill>
                  <a:srgbClr val="1D3C58"/>
                </a:solidFill>
              </a:rPr>
              <a:t>simply</a:t>
            </a:r>
            <a:r>
              <a:rPr lang="en-US" sz="2400" dirty="0">
                <a:solidFill>
                  <a:srgbClr val="1D3C58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“plug in”</a:t>
            </a:r>
            <a:r>
              <a:rPr lang="en-US" sz="2400" dirty="0">
                <a:solidFill>
                  <a:srgbClr val="1D3C58"/>
                </a:solidFill>
              </a:rPr>
              <a:t> any volumetric </a:t>
            </a:r>
            <a:r>
              <a:rPr lang="en-US" sz="2400" dirty="0" err="1">
                <a:solidFill>
                  <a:srgbClr val="1D3C58"/>
                </a:solidFill>
              </a:rPr>
              <a:t>hyperelastic</a:t>
            </a:r>
            <a:r>
              <a:rPr lang="en-US" sz="2400" dirty="0">
                <a:solidFill>
                  <a:srgbClr val="1D3C58"/>
                </a:solidFill>
              </a:rPr>
              <a:t> materials and simulate “Co-rotational cloth”, “ARAP cloth”, etc.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25AA237-0A8F-806D-00B9-A30BB5E547FC}"/>
              </a:ext>
            </a:extLst>
          </p:cNvPr>
          <p:cNvSpPr txBox="1">
            <a:spLocks/>
          </p:cNvSpPr>
          <p:nvPr/>
        </p:nvSpPr>
        <p:spPr>
          <a:xfrm>
            <a:off x="169525" y="119076"/>
            <a:ext cx="6011788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Benefits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3087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CE492-578C-00CC-02AA-ADCE8BCD5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AD768-5185-139D-4ADF-322F6B82B48F}"/>
              </a:ext>
            </a:extLst>
          </p:cNvPr>
          <p:cNvSpPr txBox="1"/>
          <p:nvPr/>
        </p:nvSpPr>
        <p:spPr>
          <a:xfrm>
            <a:off x="317706" y="926763"/>
            <a:ext cx="114704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D3C58"/>
                </a:solidFill>
              </a:rPr>
              <a:t>We can </a:t>
            </a:r>
            <a:r>
              <a:rPr lang="en-US" altLang="zh-CN" sz="2400" dirty="0">
                <a:solidFill>
                  <a:srgbClr val="1D3C58"/>
                </a:solidFill>
              </a:rPr>
              <a:t>simply</a:t>
            </a:r>
            <a:r>
              <a:rPr lang="en-US" sz="2400" dirty="0">
                <a:solidFill>
                  <a:srgbClr val="1D3C58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“plug in”</a:t>
            </a:r>
            <a:r>
              <a:rPr lang="en-US" sz="2400" dirty="0">
                <a:solidFill>
                  <a:srgbClr val="1D3C58"/>
                </a:solidFill>
              </a:rPr>
              <a:t> any volumetric </a:t>
            </a:r>
            <a:r>
              <a:rPr lang="en-US" sz="2400" dirty="0" err="1">
                <a:solidFill>
                  <a:srgbClr val="1D3C58"/>
                </a:solidFill>
              </a:rPr>
              <a:t>hyperelastic</a:t>
            </a:r>
            <a:r>
              <a:rPr lang="en-US" sz="2400" dirty="0">
                <a:solidFill>
                  <a:srgbClr val="1D3C58"/>
                </a:solidFill>
              </a:rPr>
              <a:t> materials and simulate “Co-rotational cloth”, “ARAP cloth”, etc.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25AA237-0A8F-806D-00B9-A30BB5E547FC}"/>
              </a:ext>
            </a:extLst>
          </p:cNvPr>
          <p:cNvSpPr txBox="1">
            <a:spLocks/>
          </p:cNvSpPr>
          <p:nvPr/>
        </p:nvSpPr>
        <p:spPr>
          <a:xfrm>
            <a:off x="169525" y="119076"/>
            <a:ext cx="6011788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Benefits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B072DA-9E4E-87E0-262D-3C03A61B4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18802"/>
            <a:ext cx="11865254" cy="254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1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17331A9ACDE04E9A1939199952CD9E" ma:contentTypeVersion="16" ma:contentTypeDescription="Create a new document." ma:contentTypeScope="" ma:versionID="fd5a432af954a6aa15be90a9b6a7e86c">
  <xsd:schema xmlns:xsd="http://www.w3.org/2001/XMLSchema" xmlns:xs="http://www.w3.org/2001/XMLSchema" xmlns:p="http://schemas.microsoft.com/office/2006/metadata/properties" xmlns:ns2="1b4776ee-0c02-4645-88f0-0e957426af7a" xmlns:ns3="3fa00244-56bb-4583-b348-6dccedf0da9f" targetNamespace="http://schemas.microsoft.com/office/2006/metadata/properties" ma:root="true" ma:fieldsID="be5f080de402e4c9f7f4ddc03abb03e6" ns2:_="" ns3:_="">
    <xsd:import namespace="1b4776ee-0c02-4645-88f0-0e957426af7a"/>
    <xsd:import namespace="3fa00244-56bb-4583-b348-6dccedf0da9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776ee-0c02-4645-88f0-0e957426af7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64eebb1-04cc-4e77-b0ee-ade723828e8a}" ma:internalName="TaxCatchAll" ma:showField="CatchAllData" ma:web="1b4776ee-0c02-4645-88f0-0e957426af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a00244-56bb-4583-b348-6dccedf0da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d9e86c8-2d32-41f1-97d4-82699fef50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a00244-56bb-4583-b348-6dccedf0da9f">
      <Terms xmlns="http://schemas.microsoft.com/office/infopath/2007/PartnerControls"/>
    </lcf76f155ced4ddcb4097134ff3c332f>
    <TaxCatchAll xmlns="1b4776ee-0c02-4645-88f0-0e957426af7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6D53A8-A23B-406F-9DDC-56B1F85046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4776ee-0c02-4645-88f0-0e957426af7a"/>
    <ds:schemaRef ds:uri="3fa00244-56bb-4583-b348-6dccedf0da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F7AD98-139C-4AED-92DA-339892B002A5}">
  <ds:schemaRefs>
    <ds:schemaRef ds:uri="http://schemas.microsoft.com/office/2006/metadata/properties"/>
    <ds:schemaRef ds:uri="http://schemas.microsoft.com/office/infopath/2007/PartnerControls"/>
    <ds:schemaRef ds:uri="3fa00244-56bb-4583-b348-6dccedf0da9f"/>
    <ds:schemaRef ds:uri="1b4776ee-0c02-4645-88f0-0e957426af7a"/>
  </ds:schemaRefs>
</ds:datastoreItem>
</file>

<file path=customXml/itemProps3.xml><?xml version="1.0" encoding="utf-8"?>
<ds:datastoreItem xmlns:ds="http://schemas.openxmlformats.org/officeDocument/2006/customXml" ds:itemID="{3F7C77F3-2153-42F6-BC93-99F70A7F33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4127</TotalTime>
  <Words>1237</Words>
  <Application>Microsoft Macintosh PowerPoint</Application>
  <PresentationFormat>Widescreen</PresentationFormat>
  <Paragraphs>264</Paragraphs>
  <Slides>34</Slides>
  <Notes>34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等线</vt:lpstr>
      <vt:lpstr>Roboto Bk</vt:lpstr>
      <vt:lpstr>Roboto Cn</vt:lpstr>
      <vt:lpstr>Arial</vt:lpstr>
      <vt:lpstr>Calibri</vt:lpstr>
      <vt:lpstr>Calibri Light</vt:lpstr>
      <vt:lpstr>Cambria Math</vt:lpstr>
      <vt:lpstr>Roboto</vt:lpstr>
      <vt:lpstr>Wingdings</vt:lpstr>
      <vt:lpstr>Office Theme</vt:lpstr>
      <vt:lpstr>Kirchhoff-Love Shells with Arbitrary Hyperelastic Materials  Jiahao Wen, University of Southern California Jernej Barbič, University of Southern California </vt:lpstr>
      <vt:lpstr>Thin shells</vt:lpstr>
      <vt:lpstr>Hyperelastic volumetric materials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SPD projection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Material Design</vt:lpstr>
      <vt:lpstr>Discretization</vt:lpstr>
      <vt:lpstr>Anisotropic materials</vt:lpstr>
      <vt:lpstr>Different materials</vt:lpstr>
      <vt:lpstr>Different materials</vt:lpstr>
      <vt:lpstr>Control bendability by changing thickness</vt:lpstr>
      <vt:lpstr>Control bendability by changing thickness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Chan</dc:creator>
  <cp:lastModifiedBy>Jiahao Wen</cp:lastModifiedBy>
  <cp:revision>472</cp:revision>
  <dcterms:created xsi:type="dcterms:W3CDTF">2022-11-11T01:53:40Z</dcterms:created>
  <dcterms:modified xsi:type="dcterms:W3CDTF">2025-03-28T17:49:03Z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0x0101003417331A9ACDE04E9A1939199952CD9E</vt:lpwstr>
  </property>
</Properties>
</file>